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8" r:id="rId18"/>
    <p:sldId id="279" r:id="rId19"/>
    <p:sldId id="280" r:id="rId20"/>
    <p:sldId id="273" r:id="rId21"/>
    <p:sldId id="274" r:id="rId22"/>
    <p:sldId id="275" r:id="rId23"/>
    <p:sldId id="281" r:id="rId24"/>
    <p:sldId id="277" r:id="rId2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42CFD11-816B-A656-37AB-4342FF1E3833}" v="63" dt="2025-07-13T20:42:42.148"/>
    <p1510:client id="{D0CC2CD8-2FD3-4D65-B3A5-D6A78A57837E}" v="100" dt="2025-07-13T20:21:06.26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7/13/2025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7/13/2025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7/13/2025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7/13/2025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ykaa.com/" TargetMode="Externa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7" name="Rectangle 76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Picture 35" descr="A row of samples for medical testing">
            <a:extLst>
              <a:ext uri="{FF2B5EF4-FFF2-40B4-BE49-F238E27FC236}">
                <a16:creationId xmlns:a16="http://schemas.microsoft.com/office/drawing/2014/main" id="{04D60D10-99B0-9A66-16A8-B70F7D2731F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688"/>
          <a:stretch>
            <a:fillRect/>
          </a:stretch>
        </p:blipFill>
        <p:spPr>
          <a:xfrm>
            <a:off x="1891767" y="10"/>
            <a:ext cx="7252231" cy="6857990"/>
          </a:xfrm>
          <a:prstGeom prst="rect">
            <a:avLst/>
          </a:prstGeom>
        </p:spPr>
      </p:pic>
      <p:sp>
        <p:nvSpPr>
          <p:cNvPr id="78" name="Rectangle 77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542696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8650" y="365125"/>
            <a:ext cx="2866641" cy="189991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3200"/>
              <a:t>Nykaa Healthcare Products Analysis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28650" y="2434201"/>
            <a:ext cx="2866641" cy="3742762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 algn="l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700">
                <a:solidFill>
                  <a:schemeClr val="tx1"/>
                </a:solidFill>
              </a:rPr>
              <a:t>By:Nagamuni Latha</a:t>
            </a:r>
          </a:p>
          <a:p>
            <a:pPr indent="-228600" algn="l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700">
                <a:solidFill>
                  <a:schemeClr val="tx1"/>
                </a:solidFill>
              </a:rPr>
              <a:t>Leena Varma</a:t>
            </a:r>
          </a:p>
          <a:p>
            <a:pPr indent="-228600" algn="l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700">
                <a:solidFill>
                  <a:schemeClr val="tx1"/>
                </a:solidFill>
              </a:rPr>
              <a:t>Nanda Varshitha</a:t>
            </a:r>
          </a:p>
          <a:p>
            <a:pPr indent="-228600" algn="l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700">
                <a:solidFill>
                  <a:schemeClr val="tx1"/>
                </a:solidFill>
              </a:rPr>
              <a:t>Naveen</a:t>
            </a:r>
          </a:p>
          <a:p>
            <a:pPr indent="-228600" algn="l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700">
                <a:solidFill>
                  <a:schemeClr val="tx1"/>
                </a:solidFill>
              </a:rPr>
              <a:t>Date: July 2025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" y="0"/>
            <a:ext cx="9143999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642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2" y="-1"/>
            <a:ext cx="9144001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4784" y="248038"/>
            <a:ext cx="529779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35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Proportion of Products by Discount % Ranges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B4BB91-6B0D-92D9-D1CB-F8DDC1D118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0382" y="1966293"/>
            <a:ext cx="6823234" cy="445216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" y="0"/>
            <a:ext cx="9143999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642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2" y="-1"/>
            <a:ext cx="9144001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4784" y="248038"/>
            <a:ext cx="529779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35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Discount Across Rating Ranges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358ADD-35AC-9C8C-ED98-3CB24DFB14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2247" y="1966293"/>
            <a:ext cx="6499504" cy="445216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22632" y="1922631"/>
            <a:ext cx="6875818" cy="3030558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663321" y="3165298"/>
            <a:ext cx="4355594" cy="302895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742858" y="2085760"/>
            <a:ext cx="6857572" cy="268605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1161554" y="1712395"/>
            <a:ext cx="4808302" cy="3066500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030" y="2767106"/>
            <a:ext cx="2160621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32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Distribution of Original Prices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E83DE2-2AC9-4814-7A93-77E75C15F9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6821" y="1647401"/>
            <a:ext cx="5419311" cy="3563197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" y="0"/>
            <a:ext cx="9143999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642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2" y="-1"/>
            <a:ext cx="9144001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4784" y="248038"/>
            <a:ext cx="529779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35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Distribution of Discounted Prices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2D7A69-A5DF-D004-6C73-665DEB3009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712" y="1966293"/>
            <a:ext cx="6902574" cy="445216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22632" y="1922631"/>
            <a:ext cx="6875818" cy="3030558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663321" y="3165298"/>
            <a:ext cx="4355594" cy="302895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742858" y="2085760"/>
            <a:ext cx="6857572" cy="268605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1161554" y="1712395"/>
            <a:ext cx="4808302" cy="3066500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030" y="2767106"/>
            <a:ext cx="2160621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35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Product Count by Original Price Range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E15C23-4C1C-6D78-BF2C-422166138A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6821" y="1288372"/>
            <a:ext cx="5419311" cy="428125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22632" y="1922631"/>
            <a:ext cx="6875818" cy="3030558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663321" y="3165298"/>
            <a:ext cx="4355594" cy="302895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742858" y="2085760"/>
            <a:ext cx="6857572" cy="268605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1161554" y="1712395"/>
            <a:ext cx="4808302" cy="3066500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030" y="2767106"/>
            <a:ext cx="2160621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27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What propotion of Nykaa healthcare products fall into each discounted price range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D0791E-A1D5-416F-E4D5-77584C3E14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6821" y="1688046"/>
            <a:ext cx="5419311" cy="3481907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C54F4CE-85F0-46ED-80DA-9518C9251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ADD1FCA-8ACB-4958-81DD-4CDD6D3E1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351564" cy="6858000"/>
          </a:xfrm>
          <a:custGeom>
            <a:avLst/>
            <a:gdLst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9647 w 5734864"/>
              <a:gd name="connsiteY33" fmla="*/ 1936120 h 6858000"/>
              <a:gd name="connsiteX34" fmla="*/ 714660 w 5734864"/>
              <a:gd name="connsiteY34" fmla="*/ 1982709 h 6858000"/>
              <a:gd name="connsiteX35" fmla="*/ 710759 w 5734864"/>
              <a:gd name="connsiteY35" fmla="*/ 2013010 h 6858000"/>
              <a:gd name="connsiteX36" fmla="*/ 697927 w 5734864"/>
              <a:gd name="connsiteY36" fmla="*/ 2069833 h 6858000"/>
              <a:gd name="connsiteX37" fmla="*/ 693594 w 5734864"/>
              <a:gd name="connsiteY37" fmla="*/ 2103731 h 6858000"/>
              <a:gd name="connsiteX38" fmla="*/ 691109 w 5734864"/>
              <a:gd name="connsiteY38" fmla="*/ 2124027 h 6858000"/>
              <a:gd name="connsiteX39" fmla="*/ 676593 w 5734864"/>
              <a:gd name="connsiteY39" fmla="*/ 2176182 h 6858000"/>
              <a:gd name="connsiteX40" fmla="*/ 633227 w 5734864"/>
              <a:gd name="connsiteY40" fmla="*/ 2258036 h 6858000"/>
              <a:gd name="connsiteX41" fmla="*/ 625564 w 5734864"/>
              <a:gd name="connsiteY41" fmla="*/ 2284567 h 6858000"/>
              <a:gd name="connsiteX42" fmla="*/ 627074 w 5734864"/>
              <a:gd name="connsiteY42" fmla="*/ 2289605 h 6858000"/>
              <a:gd name="connsiteX43" fmla="*/ 614574 w 5734864"/>
              <a:gd name="connsiteY43" fmla="*/ 2308717 h 6858000"/>
              <a:gd name="connsiteX44" fmla="*/ 606890 w 5734864"/>
              <a:gd name="connsiteY44" fmla="*/ 2320662 h 6858000"/>
              <a:gd name="connsiteX45" fmla="*/ 605558 w 5734864"/>
              <a:gd name="connsiteY45" fmla="*/ 2327897 h 6858000"/>
              <a:gd name="connsiteX46" fmla="*/ 602202 w 5734864"/>
              <a:gd name="connsiteY46" fmla="*/ 2357749 h 6858000"/>
              <a:gd name="connsiteX47" fmla="*/ 600213 w 5734864"/>
              <a:gd name="connsiteY47" fmla="*/ 2364905 h 6858000"/>
              <a:gd name="connsiteX48" fmla="*/ 597160 w 5734864"/>
              <a:gd name="connsiteY48" fmla="*/ 2388351 h 6858000"/>
              <a:gd name="connsiteX49" fmla="*/ 597982 w 5734864"/>
              <a:gd name="connsiteY49" fmla="*/ 2402296 h 6858000"/>
              <a:gd name="connsiteX50" fmla="*/ 593150 w 5734864"/>
              <a:gd name="connsiteY50" fmla="*/ 2420015 h 6858000"/>
              <a:gd name="connsiteX51" fmla="*/ 592833 w 5734864"/>
              <a:gd name="connsiteY51" fmla="*/ 2422749 h 6858000"/>
              <a:gd name="connsiteX52" fmla="*/ 594479 w 5734864"/>
              <a:gd name="connsiteY52" fmla="*/ 2426002 h 6858000"/>
              <a:gd name="connsiteX53" fmla="*/ 591963 w 5734864"/>
              <a:gd name="connsiteY53" fmla="*/ 2431950 h 6858000"/>
              <a:gd name="connsiteX54" fmla="*/ 591544 w 5734864"/>
              <a:gd name="connsiteY54" fmla="*/ 2433897 h 6858000"/>
              <a:gd name="connsiteX55" fmla="*/ 589519 w 5734864"/>
              <a:gd name="connsiteY55" fmla="*/ 2451398 h 6858000"/>
              <a:gd name="connsiteX56" fmla="*/ 590037 w 5734864"/>
              <a:gd name="connsiteY56" fmla="*/ 2455536 h 6858000"/>
              <a:gd name="connsiteX57" fmla="*/ 588179 w 5734864"/>
              <a:gd name="connsiteY57" fmla="*/ 2462981 h 6858000"/>
              <a:gd name="connsiteX58" fmla="*/ 583434 w 5734864"/>
              <a:gd name="connsiteY58" fmla="*/ 2503991 h 6858000"/>
              <a:gd name="connsiteX59" fmla="*/ 567942 w 5734864"/>
              <a:gd name="connsiteY59" fmla="*/ 2652936 h 6858000"/>
              <a:gd name="connsiteX60" fmla="*/ 573869 w 5734864"/>
              <a:gd name="connsiteY60" fmla="*/ 2670188 h 6858000"/>
              <a:gd name="connsiteX61" fmla="*/ 575243 w 5734864"/>
              <a:gd name="connsiteY61" fmla="*/ 2688114 h 6858000"/>
              <a:gd name="connsiteX62" fmla="*/ 573824 w 5734864"/>
              <a:gd name="connsiteY62" fmla="*/ 2689856 h 6858000"/>
              <a:gd name="connsiteX63" fmla="*/ 570699 w 5734864"/>
              <a:gd name="connsiteY63" fmla="*/ 2709353 h 6858000"/>
              <a:gd name="connsiteX64" fmla="*/ 573192 w 5734864"/>
              <a:gd name="connsiteY64" fmla="*/ 2714527 h 6858000"/>
              <a:gd name="connsiteX65" fmla="*/ 572044 w 5734864"/>
              <a:gd name="connsiteY65" fmla="*/ 2728187 h 6858000"/>
              <a:gd name="connsiteX66" fmla="*/ 572465 w 5734864"/>
              <a:gd name="connsiteY66" fmla="*/ 2755863 h 6858000"/>
              <a:gd name="connsiteX67" fmla="*/ 570028 w 5734864"/>
              <a:gd name="connsiteY67" fmla="*/ 2760324 h 6858000"/>
              <a:gd name="connsiteX68" fmla="*/ 566748 w 5734864"/>
              <a:gd name="connsiteY68" fmla="*/ 2800948 h 6858000"/>
              <a:gd name="connsiteX69" fmla="*/ 565509 w 5734864"/>
              <a:gd name="connsiteY69" fmla="*/ 2801167 h 6858000"/>
              <a:gd name="connsiteX70" fmla="*/ 559367 w 5734864"/>
              <a:gd name="connsiteY70" fmla="*/ 2811129 h 6858000"/>
              <a:gd name="connsiteX71" fmla="*/ 550354 w 5734864"/>
              <a:gd name="connsiteY71" fmla="*/ 2830949 h 6858000"/>
              <a:gd name="connsiteX72" fmla="*/ 514795 w 5734864"/>
              <a:gd name="connsiteY72" fmla="*/ 2872433 h 6858000"/>
              <a:gd name="connsiteX73" fmla="*/ 509875 w 5734864"/>
              <a:gd name="connsiteY73" fmla="*/ 2923099 h 6858000"/>
              <a:gd name="connsiteX74" fmla="*/ 509577 w 5734864"/>
              <a:gd name="connsiteY74" fmla="*/ 2923197 h 6858000"/>
              <a:gd name="connsiteX75" fmla="*/ 507597 w 5734864"/>
              <a:gd name="connsiteY75" fmla="*/ 2931868 h 6858000"/>
              <a:gd name="connsiteX76" fmla="*/ 507379 w 5734864"/>
              <a:gd name="connsiteY76" fmla="*/ 2938322 h 6858000"/>
              <a:gd name="connsiteX77" fmla="*/ 504725 w 5734864"/>
              <a:gd name="connsiteY77" fmla="*/ 2954519 h 6858000"/>
              <a:gd name="connsiteX78" fmla="*/ 502018 w 5734864"/>
              <a:gd name="connsiteY78" fmla="*/ 2959643 h 6858000"/>
              <a:gd name="connsiteX79" fmla="*/ 498360 w 5734864"/>
              <a:gd name="connsiteY79" fmla="*/ 2961019 h 6858000"/>
              <a:gd name="connsiteX80" fmla="*/ 498483 w 5734864"/>
              <a:gd name="connsiteY80" fmla="*/ 2962590 h 6858000"/>
              <a:gd name="connsiteX81" fmla="*/ 484403 w 5734864"/>
              <a:gd name="connsiteY81" fmla="*/ 2990538 h 6858000"/>
              <a:gd name="connsiteX82" fmla="*/ 463075 w 5734864"/>
              <a:gd name="connsiteY82" fmla="*/ 3055956 h 6858000"/>
              <a:gd name="connsiteX83" fmla="*/ 455013 w 5734864"/>
              <a:gd name="connsiteY83" fmla="*/ 3094482 h 6858000"/>
              <a:gd name="connsiteX84" fmla="*/ 428391 w 5734864"/>
              <a:gd name="connsiteY84" fmla="*/ 3198850 h 6858000"/>
              <a:gd name="connsiteX85" fmla="*/ 401440 w 5734864"/>
              <a:gd name="connsiteY85" fmla="*/ 3307560 h 6858000"/>
              <a:gd name="connsiteX86" fmla="*/ 386076 w 5734864"/>
              <a:gd name="connsiteY86" fmla="*/ 3373943 h 6858000"/>
              <a:gd name="connsiteX87" fmla="*/ 374726 w 5734864"/>
              <a:gd name="connsiteY87" fmla="*/ 3381364 h 6858000"/>
              <a:gd name="connsiteX88" fmla="*/ 369145 w 5734864"/>
              <a:gd name="connsiteY88" fmla="*/ 3383729 h 6858000"/>
              <a:gd name="connsiteX89" fmla="*/ 364294 w 5734864"/>
              <a:gd name="connsiteY89" fmla="*/ 3414159 h 6858000"/>
              <a:gd name="connsiteX90" fmla="*/ 366450 w 5734864"/>
              <a:gd name="connsiteY90" fmla="*/ 3436925 h 6858000"/>
              <a:gd name="connsiteX91" fmla="*/ 351743 w 5734864"/>
              <a:gd name="connsiteY91" fmla="*/ 3521619 h 6858000"/>
              <a:gd name="connsiteX92" fmla="*/ 345784 w 5734864"/>
              <a:gd name="connsiteY92" fmla="*/ 3603757 h 6858000"/>
              <a:gd name="connsiteX93" fmla="*/ 344198 w 5734864"/>
              <a:gd name="connsiteY93" fmla="*/ 3652424 h 6858000"/>
              <a:gd name="connsiteX94" fmla="*/ 352450 w 5734864"/>
              <a:gd name="connsiteY94" fmla="*/ 3665222 h 6858000"/>
              <a:gd name="connsiteX95" fmla="*/ 342621 w 5734864"/>
              <a:gd name="connsiteY95" fmla="*/ 3700804 h 6858000"/>
              <a:gd name="connsiteX96" fmla="*/ 341514 w 5734864"/>
              <a:gd name="connsiteY96" fmla="*/ 3734774 h 6858000"/>
              <a:gd name="connsiteX97" fmla="*/ 340607 w 5734864"/>
              <a:gd name="connsiteY97" fmla="*/ 3785153 h 6858000"/>
              <a:gd name="connsiteX98" fmla="*/ 340707 w 5734864"/>
              <a:gd name="connsiteY98" fmla="*/ 3788177 h 6858000"/>
              <a:gd name="connsiteX99" fmla="*/ 340361 w 5734864"/>
              <a:gd name="connsiteY99" fmla="*/ 3798803 h 6858000"/>
              <a:gd name="connsiteX100" fmla="*/ 339642 w 5734864"/>
              <a:gd name="connsiteY100" fmla="*/ 3838750 h 6858000"/>
              <a:gd name="connsiteX101" fmla="*/ 360295 w 5734864"/>
              <a:gd name="connsiteY101" fmla="*/ 4015196 h 6858000"/>
              <a:gd name="connsiteX102" fmla="*/ 339043 w 5734864"/>
              <a:gd name="connsiteY102" fmla="*/ 4052778 h 6858000"/>
              <a:gd name="connsiteX103" fmla="*/ 339343 w 5734864"/>
              <a:gd name="connsiteY103" fmla="*/ 4096257 h 6858000"/>
              <a:gd name="connsiteX104" fmla="*/ 340786 w 5734864"/>
              <a:gd name="connsiteY104" fmla="*/ 4321136 h 6858000"/>
              <a:gd name="connsiteX105" fmla="*/ 343158 w 5734864"/>
              <a:gd name="connsiteY105" fmla="*/ 4429174 h 6858000"/>
              <a:gd name="connsiteX106" fmla="*/ 334599 w 5734864"/>
              <a:gd name="connsiteY106" fmla="*/ 4449938 h 6858000"/>
              <a:gd name="connsiteX107" fmla="*/ 332890 w 5734864"/>
              <a:gd name="connsiteY107" fmla="*/ 4453515 h 6858000"/>
              <a:gd name="connsiteX108" fmla="*/ 331105 w 5734864"/>
              <a:gd name="connsiteY108" fmla="*/ 4467941 h 6858000"/>
              <a:gd name="connsiteX109" fmla="*/ 324289 w 5734864"/>
              <a:gd name="connsiteY109" fmla="*/ 4471861 h 6858000"/>
              <a:gd name="connsiteX110" fmla="*/ 317079 w 5734864"/>
              <a:gd name="connsiteY110" fmla="*/ 4493468 h 6858000"/>
              <a:gd name="connsiteX111" fmla="*/ 315557 w 5734864"/>
              <a:gd name="connsiteY111" fmla="*/ 4520067 h 6858000"/>
              <a:gd name="connsiteX112" fmla="*/ 315240 w 5734864"/>
              <a:gd name="connsiteY112" fmla="*/ 4536872 h 6858000"/>
              <a:gd name="connsiteX113" fmla="*/ 316200 w 5734864"/>
              <a:gd name="connsiteY113" fmla="*/ 4538297 h 6858000"/>
              <a:gd name="connsiteX114" fmla="*/ 317507 w 5734864"/>
              <a:gd name="connsiteY114" fmla="*/ 4547582 h 6858000"/>
              <a:gd name="connsiteX115" fmla="*/ 323078 w 5734864"/>
              <a:gd name="connsiteY115" fmla="*/ 4592102 h 6858000"/>
              <a:gd name="connsiteX116" fmla="*/ 328722 w 5734864"/>
              <a:gd name="connsiteY116" fmla="*/ 4667914 h 6858000"/>
              <a:gd name="connsiteX117" fmla="*/ 335597 w 5734864"/>
              <a:gd name="connsiteY117" fmla="*/ 4695035 h 6858000"/>
              <a:gd name="connsiteX118" fmla="*/ 339485 w 5734864"/>
              <a:gd name="connsiteY118" fmla="*/ 4695979 h 6858000"/>
              <a:gd name="connsiteX119" fmla="*/ 341089 w 5734864"/>
              <a:gd name="connsiteY119" fmla="*/ 4704268 h 6858000"/>
              <a:gd name="connsiteX120" fmla="*/ 342177 w 5734864"/>
              <a:gd name="connsiteY120" fmla="*/ 4706060 h 6858000"/>
              <a:gd name="connsiteX121" fmla="*/ 347751 w 5734864"/>
              <a:gd name="connsiteY121" fmla="*/ 4716754 h 6858000"/>
              <a:gd name="connsiteX122" fmla="*/ 344125 w 5734864"/>
              <a:gd name="connsiteY122" fmla="*/ 4764669 h 6858000"/>
              <a:gd name="connsiteX123" fmla="*/ 340188 w 5734864"/>
              <a:gd name="connsiteY123" fmla="*/ 4779386 h 6858000"/>
              <a:gd name="connsiteX124" fmla="*/ 335146 w 5734864"/>
              <a:gd name="connsiteY124" fmla="*/ 4787491 h 6858000"/>
              <a:gd name="connsiteX125" fmla="*/ 319124 w 5734864"/>
              <a:gd name="connsiteY125" fmla="*/ 4843514 h 6858000"/>
              <a:gd name="connsiteX126" fmla="*/ 305956 w 5734864"/>
              <a:gd name="connsiteY126" fmla="*/ 4881505 h 6858000"/>
              <a:gd name="connsiteX127" fmla="*/ 301062 w 5734864"/>
              <a:gd name="connsiteY127" fmla="*/ 4889332 h 6858000"/>
              <a:gd name="connsiteX128" fmla="*/ 302141 w 5734864"/>
              <a:gd name="connsiteY128" fmla="*/ 4899400 h 6858000"/>
              <a:gd name="connsiteX129" fmla="*/ 304424 w 5734864"/>
              <a:gd name="connsiteY129" fmla="*/ 4902664 h 6858000"/>
              <a:gd name="connsiteX130" fmla="*/ 293123 w 5734864"/>
              <a:gd name="connsiteY130" fmla="*/ 4932769 h 6858000"/>
              <a:gd name="connsiteX131" fmla="*/ 292275 w 5734864"/>
              <a:gd name="connsiteY131" fmla="*/ 4936482 h 6858000"/>
              <a:gd name="connsiteX132" fmla="*/ 288304 w 5734864"/>
              <a:gd name="connsiteY132" fmla="*/ 4962325 h 6858000"/>
              <a:gd name="connsiteX133" fmla="*/ 287420 w 5734864"/>
              <a:gd name="connsiteY133" fmla="*/ 5042193 h 6858000"/>
              <a:gd name="connsiteX134" fmla="*/ 287020 w 5734864"/>
              <a:gd name="connsiteY134" fmla="*/ 5065655 h 6858000"/>
              <a:gd name="connsiteX135" fmla="*/ 288488 w 5734864"/>
              <a:gd name="connsiteY135" fmla="*/ 5082216 h 6858000"/>
              <a:gd name="connsiteX136" fmla="*/ 282763 w 5734864"/>
              <a:gd name="connsiteY136" fmla="*/ 5127114 h 6858000"/>
              <a:gd name="connsiteX137" fmla="*/ 269316 w 5734864"/>
              <a:gd name="connsiteY137" fmla="*/ 5202682 h 6858000"/>
              <a:gd name="connsiteX138" fmla="*/ 269174 w 5734864"/>
              <a:gd name="connsiteY138" fmla="*/ 5230835 h 6858000"/>
              <a:gd name="connsiteX139" fmla="*/ 272679 w 5734864"/>
              <a:gd name="connsiteY139" fmla="*/ 5232660 h 6858000"/>
              <a:gd name="connsiteX140" fmla="*/ 272160 w 5734864"/>
              <a:gd name="connsiteY140" fmla="*/ 5241150 h 6858000"/>
              <a:gd name="connsiteX141" fmla="*/ 272760 w 5734864"/>
              <a:gd name="connsiteY141" fmla="*/ 5243156 h 6858000"/>
              <a:gd name="connsiteX142" fmla="*/ 275462 w 5734864"/>
              <a:gd name="connsiteY142" fmla="*/ 5254919 h 6858000"/>
              <a:gd name="connsiteX143" fmla="*/ 262897 w 5734864"/>
              <a:gd name="connsiteY143" fmla="*/ 5286259 h 6858000"/>
              <a:gd name="connsiteX144" fmla="*/ 252761 w 5734864"/>
              <a:gd name="connsiteY144" fmla="*/ 5357801 h 6858000"/>
              <a:gd name="connsiteX145" fmla="*/ 242360 w 5734864"/>
              <a:gd name="connsiteY145" fmla="*/ 5460080 h 6858000"/>
              <a:gd name="connsiteX146" fmla="*/ 229880 w 5734864"/>
              <a:gd name="connsiteY146" fmla="*/ 5539714 h 6858000"/>
              <a:gd name="connsiteX147" fmla="*/ 204283 w 5734864"/>
              <a:gd name="connsiteY147" fmla="*/ 5639080 h 6858000"/>
              <a:gd name="connsiteX148" fmla="*/ 198948 w 5734864"/>
              <a:gd name="connsiteY148" fmla="*/ 5710958 h 6858000"/>
              <a:gd name="connsiteX149" fmla="*/ 192367 w 5734864"/>
              <a:gd name="connsiteY149" fmla="*/ 5719859 h 6858000"/>
              <a:gd name="connsiteX150" fmla="*/ 188035 w 5734864"/>
              <a:gd name="connsiteY150" fmla="*/ 5729935 h 6858000"/>
              <a:gd name="connsiteX151" fmla="*/ 188428 w 5734864"/>
              <a:gd name="connsiteY151" fmla="*/ 5731182 h 6858000"/>
              <a:gd name="connsiteX152" fmla="*/ 181635 w 5734864"/>
              <a:gd name="connsiteY152" fmla="*/ 5753538 h 6858000"/>
              <a:gd name="connsiteX153" fmla="*/ 169744 w 5734864"/>
              <a:gd name="connsiteY153" fmla="*/ 5796307 h 6858000"/>
              <a:gd name="connsiteX154" fmla="*/ 170351 w 5734864"/>
              <a:gd name="connsiteY154" fmla="*/ 5796644 h 6858000"/>
              <a:gd name="connsiteX155" fmla="*/ 171559 w 5734864"/>
              <a:gd name="connsiteY155" fmla="*/ 5803435 h 6858000"/>
              <a:gd name="connsiteX156" fmla="*/ 172284 w 5734864"/>
              <a:gd name="connsiteY156" fmla="*/ 5816391 h 6858000"/>
              <a:gd name="connsiteX157" fmla="*/ 182542 w 5734864"/>
              <a:gd name="connsiteY157" fmla="*/ 5846382 h 6858000"/>
              <a:gd name="connsiteX158" fmla="*/ 175877 w 5734864"/>
              <a:gd name="connsiteY158" fmla="*/ 5871336 h 6858000"/>
              <a:gd name="connsiteX159" fmla="*/ 174910 w 5734864"/>
              <a:gd name="connsiteY159" fmla="*/ 5876376 h 6858000"/>
              <a:gd name="connsiteX160" fmla="*/ 175047 w 5734864"/>
              <a:gd name="connsiteY160" fmla="*/ 5876483 h 6858000"/>
              <a:gd name="connsiteX161" fmla="*/ 174335 w 5734864"/>
              <a:gd name="connsiteY161" fmla="*/ 5881814 h 6858000"/>
              <a:gd name="connsiteX162" fmla="*/ 171273 w 5734864"/>
              <a:gd name="connsiteY162" fmla="*/ 5895339 h 6858000"/>
              <a:gd name="connsiteX163" fmla="*/ 171658 w 5734864"/>
              <a:gd name="connsiteY163" fmla="*/ 5898749 h 6858000"/>
              <a:gd name="connsiteX164" fmla="*/ 174658 w 5734864"/>
              <a:gd name="connsiteY164" fmla="*/ 5919558 h 6858000"/>
              <a:gd name="connsiteX165" fmla="*/ 169099 w 5734864"/>
              <a:gd name="connsiteY165" fmla="*/ 5984417 h 6858000"/>
              <a:gd name="connsiteX166" fmla="*/ 162007 w 5734864"/>
              <a:gd name="connsiteY166" fmla="*/ 6049043 h 6858000"/>
              <a:gd name="connsiteX167" fmla="*/ 156875 w 5734864"/>
              <a:gd name="connsiteY167" fmla="*/ 6114000 h 6858000"/>
              <a:gd name="connsiteX168" fmla="*/ 165441 w 5734864"/>
              <a:gd name="connsiteY168" fmla="*/ 6146938 h 6858000"/>
              <a:gd name="connsiteX169" fmla="*/ 165177 w 5734864"/>
              <a:gd name="connsiteY169" fmla="*/ 6150658 h 6858000"/>
              <a:gd name="connsiteX170" fmla="*/ 161772 w 5734864"/>
              <a:gd name="connsiteY170" fmla="*/ 6160011 h 6858000"/>
              <a:gd name="connsiteX171" fmla="*/ 160051 w 5734864"/>
              <a:gd name="connsiteY171" fmla="*/ 6163393 h 6858000"/>
              <a:gd name="connsiteX172" fmla="*/ 158473 w 5734864"/>
              <a:gd name="connsiteY172" fmla="*/ 6168628 h 6858000"/>
              <a:gd name="connsiteX173" fmla="*/ 158573 w 5734864"/>
              <a:gd name="connsiteY173" fmla="*/ 6168799 h 6858000"/>
              <a:gd name="connsiteX174" fmla="*/ 146463 w 5734864"/>
              <a:gd name="connsiteY174" fmla="*/ 6196671 h 6858000"/>
              <a:gd name="connsiteX175" fmla="*/ 150209 w 5734864"/>
              <a:gd name="connsiteY175" fmla="*/ 6232365 h 6858000"/>
              <a:gd name="connsiteX176" fmla="*/ 148544 w 5734864"/>
              <a:gd name="connsiteY176" fmla="*/ 6246162 h 6858000"/>
              <a:gd name="connsiteX177" fmla="*/ 148403 w 5734864"/>
              <a:gd name="connsiteY177" fmla="*/ 6253754 h 6858000"/>
              <a:gd name="connsiteX178" fmla="*/ 138880 w 5734864"/>
              <a:gd name="connsiteY178" fmla="*/ 6276449 h 6858000"/>
              <a:gd name="connsiteX179" fmla="*/ 138683 w 5734864"/>
              <a:gd name="connsiteY179" fmla="*/ 6279721 h 6858000"/>
              <a:gd name="connsiteX180" fmla="*/ 130721 w 5734864"/>
              <a:gd name="connsiteY180" fmla="*/ 6293675 h 6858000"/>
              <a:gd name="connsiteX181" fmla="*/ 120717 w 5734864"/>
              <a:gd name="connsiteY181" fmla="*/ 6313967 h 6858000"/>
              <a:gd name="connsiteX182" fmla="*/ 120841 w 5734864"/>
              <a:gd name="connsiteY182" fmla="*/ 6315437 h 6858000"/>
              <a:gd name="connsiteX183" fmla="*/ 115208 w 5734864"/>
              <a:gd name="connsiteY183" fmla="*/ 6324024 h 6858000"/>
              <a:gd name="connsiteX184" fmla="*/ 101217 w 5734864"/>
              <a:gd name="connsiteY184" fmla="*/ 6365923 h 6858000"/>
              <a:gd name="connsiteX185" fmla="*/ 74946 w 5734864"/>
              <a:gd name="connsiteY185" fmla="*/ 6556817 h 6858000"/>
              <a:gd name="connsiteX186" fmla="*/ 16001 w 5734864"/>
              <a:gd name="connsiteY186" fmla="*/ 6808678 h 6858000"/>
              <a:gd name="connsiteX187" fmla="*/ 0 w 5734864"/>
              <a:gd name="connsiteY187" fmla="*/ 6858000 h 6858000"/>
              <a:gd name="connsiteX188" fmla="*/ 5734864 w 5734864"/>
              <a:gd name="connsiteY188" fmla="*/ 685800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4660 w 5734864"/>
              <a:gd name="connsiteY33" fmla="*/ 1982709 h 6858000"/>
              <a:gd name="connsiteX34" fmla="*/ 710759 w 5734864"/>
              <a:gd name="connsiteY34" fmla="*/ 2013010 h 6858000"/>
              <a:gd name="connsiteX35" fmla="*/ 697927 w 5734864"/>
              <a:gd name="connsiteY35" fmla="*/ 2069833 h 6858000"/>
              <a:gd name="connsiteX36" fmla="*/ 693594 w 5734864"/>
              <a:gd name="connsiteY36" fmla="*/ 2103731 h 6858000"/>
              <a:gd name="connsiteX37" fmla="*/ 691109 w 5734864"/>
              <a:gd name="connsiteY37" fmla="*/ 2124027 h 6858000"/>
              <a:gd name="connsiteX38" fmla="*/ 676593 w 5734864"/>
              <a:gd name="connsiteY38" fmla="*/ 2176182 h 6858000"/>
              <a:gd name="connsiteX39" fmla="*/ 633227 w 5734864"/>
              <a:gd name="connsiteY39" fmla="*/ 2258036 h 6858000"/>
              <a:gd name="connsiteX40" fmla="*/ 625564 w 5734864"/>
              <a:gd name="connsiteY40" fmla="*/ 2284567 h 6858000"/>
              <a:gd name="connsiteX41" fmla="*/ 627074 w 5734864"/>
              <a:gd name="connsiteY41" fmla="*/ 2289605 h 6858000"/>
              <a:gd name="connsiteX42" fmla="*/ 614574 w 5734864"/>
              <a:gd name="connsiteY42" fmla="*/ 2308717 h 6858000"/>
              <a:gd name="connsiteX43" fmla="*/ 606890 w 5734864"/>
              <a:gd name="connsiteY43" fmla="*/ 2320662 h 6858000"/>
              <a:gd name="connsiteX44" fmla="*/ 605558 w 5734864"/>
              <a:gd name="connsiteY44" fmla="*/ 2327897 h 6858000"/>
              <a:gd name="connsiteX45" fmla="*/ 602202 w 5734864"/>
              <a:gd name="connsiteY45" fmla="*/ 2357749 h 6858000"/>
              <a:gd name="connsiteX46" fmla="*/ 600213 w 5734864"/>
              <a:gd name="connsiteY46" fmla="*/ 2364905 h 6858000"/>
              <a:gd name="connsiteX47" fmla="*/ 597160 w 5734864"/>
              <a:gd name="connsiteY47" fmla="*/ 2388351 h 6858000"/>
              <a:gd name="connsiteX48" fmla="*/ 597982 w 5734864"/>
              <a:gd name="connsiteY48" fmla="*/ 2402296 h 6858000"/>
              <a:gd name="connsiteX49" fmla="*/ 593150 w 5734864"/>
              <a:gd name="connsiteY49" fmla="*/ 2420015 h 6858000"/>
              <a:gd name="connsiteX50" fmla="*/ 592833 w 5734864"/>
              <a:gd name="connsiteY50" fmla="*/ 2422749 h 6858000"/>
              <a:gd name="connsiteX51" fmla="*/ 594479 w 5734864"/>
              <a:gd name="connsiteY51" fmla="*/ 2426002 h 6858000"/>
              <a:gd name="connsiteX52" fmla="*/ 591963 w 5734864"/>
              <a:gd name="connsiteY52" fmla="*/ 2431950 h 6858000"/>
              <a:gd name="connsiteX53" fmla="*/ 591544 w 5734864"/>
              <a:gd name="connsiteY53" fmla="*/ 2433897 h 6858000"/>
              <a:gd name="connsiteX54" fmla="*/ 589519 w 5734864"/>
              <a:gd name="connsiteY54" fmla="*/ 2451398 h 6858000"/>
              <a:gd name="connsiteX55" fmla="*/ 590037 w 5734864"/>
              <a:gd name="connsiteY55" fmla="*/ 2455536 h 6858000"/>
              <a:gd name="connsiteX56" fmla="*/ 588179 w 5734864"/>
              <a:gd name="connsiteY56" fmla="*/ 2462981 h 6858000"/>
              <a:gd name="connsiteX57" fmla="*/ 583434 w 5734864"/>
              <a:gd name="connsiteY57" fmla="*/ 2503991 h 6858000"/>
              <a:gd name="connsiteX58" fmla="*/ 567942 w 5734864"/>
              <a:gd name="connsiteY58" fmla="*/ 2652936 h 6858000"/>
              <a:gd name="connsiteX59" fmla="*/ 573869 w 5734864"/>
              <a:gd name="connsiteY59" fmla="*/ 2670188 h 6858000"/>
              <a:gd name="connsiteX60" fmla="*/ 575243 w 5734864"/>
              <a:gd name="connsiteY60" fmla="*/ 2688114 h 6858000"/>
              <a:gd name="connsiteX61" fmla="*/ 573824 w 5734864"/>
              <a:gd name="connsiteY61" fmla="*/ 2689856 h 6858000"/>
              <a:gd name="connsiteX62" fmla="*/ 570699 w 5734864"/>
              <a:gd name="connsiteY62" fmla="*/ 2709353 h 6858000"/>
              <a:gd name="connsiteX63" fmla="*/ 573192 w 5734864"/>
              <a:gd name="connsiteY63" fmla="*/ 2714527 h 6858000"/>
              <a:gd name="connsiteX64" fmla="*/ 572044 w 5734864"/>
              <a:gd name="connsiteY64" fmla="*/ 2728187 h 6858000"/>
              <a:gd name="connsiteX65" fmla="*/ 572465 w 5734864"/>
              <a:gd name="connsiteY65" fmla="*/ 2755863 h 6858000"/>
              <a:gd name="connsiteX66" fmla="*/ 570028 w 5734864"/>
              <a:gd name="connsiteY66" fmla="*/ 2760324 h 6858000"/>
              <a:gd name="connsiteX67" fmla="*/ 566748 w 5734864"/>
              <a:gd name="connsiteY67" fmla="*/ 2800948 h 6858000"/>
              <a:gd name="connsiteX68" fmla="*/ 565509 w 5734864"/>
              <a:gd name="connsiteY68" fmla="*/ 2801167 h 6858000"/>
              <a:gd name="connsiteX69" fmla="*/ 559367 w 5734864"/>
              <a:gd name="connsiteY69" fmla="*/ 2811129 h 6858000"/>
              <a:gd name="connsiteX70" fmla="*/ 550354 w 5734864"/>
              <a:gd name="connsiteY70" fmla="*/ 2830949 h 6858000"/>
              <a:gd name="connsiteX71" fmla="*/ 514795 w 5734864"/>
              <a:gd name="connsiteY71" fmla="*/ 2872433 h 6858000"/>
              <a:gd name="connsiteX72" fmla="*/ 509875 w 5734864"/>
              <a:gd name="connsiteY72" fmla="*/ 2923099 h 6858000"/>
              <a:gd name="connsiteX73" fmla="*/ 509577 w 5734864"/>
              <a:gd name="connsiteY73" fmla="*/ 2923197 h 6858000"/>
              <a:gd name="connsiteX74" fmla="*/ 507597 w 5734864"/>
              <a:gd name="connsiteY74" fmla="*/ 2931868 h 6858000"/>
              <a:gd name="connsiteX75" fmla="*/ 507379 w 5734864"/>
              <a:gd name="connsiteY75" fmla="*/ 2938322 h 6858000"/>
              <a:gd name="connsiteX76" fmla="*/ 504725 w 5734864"/>
              <a:gd name="connsiteY76" fmla="*/ 2954519 h 6858000"/>
              <a:gd name="connsiteX77" fmla="*/ 502018 w 5734864"/>
              <a:gd name="connsiteY77" fmla="*/ 2959643 h 6858000"/>
              <a:gd name="connsiteX78" fmla="*/ 498360 w 5734864"/>
              <a:gd name="connsiteY78" fmla="*/ 2961019 h 6858000"/>
              <a:gd name="connsiteX79" fmla="*/ 498483 w 5734864"/>
              <a:gd name="connsiteY79" fmla="*/ 2962590 h 6858000"/>
              <a:gd name="connsiteX80" fmla="*/ 484403 w 5734864"/>
              <a:gd name="connsiteY80" fmla="*/ 2990538 h 6858000"/>
              <a:gd name="connsiteX81" fmla="*/ 463075 w 5734864"/>
              <a:gd name="connsiteY81" fmla="*/ 3055956 h 6858000"/>
              <a:gd name="connsiteX82" fmla="*/ 455013 w 5734864"/>
              <a:gd name="connsiteY82" fmla="*/ 3094482 h 6858000"/>
              <a:gd name="connsiteX83" fmla="*/ 428391 w 5734864"/>
              <a:gd name="connsiteY83" fmla="*/ 3198850 h 6858000"/>
              <a:gd name="connsiteX84" fmla="*/ 401440 w 5734864"/>
              <a:gd name="connsiteY84" fmla="*/ 3307560 h 6858000"/>
              <a:gd name="connsiteX85" fmla="*/ 386076 w 5734864"/>
              <a:gd name="connsiteY85" fmla="*/ 3373943 h 6858000"/>
              <a:gd name="connsiteX86" fmla="*/ 374726 w 5734864"/>
              <a:gd name="connsiteY86" fmla="*/ 3381364 h 6858000"/>
              <a:gd name="connsiteX87" fmla="*/ 369145 w 5734864"/>
              <a:gd name="connsiteY87" fmla="*/ 3383729 h 6858000"/>
              <a:gd name="connsiteX88" fmla="*/ 364294 w 5734864"/>
              <a:gd name="connsiteY88" fmla="*/ 3414159 h 6858000"/>
              <a:gd name="connsiteX89" fmla="*/ 366450 w 5734864"/>
              <a:gd name="connsiteY89" fmla="*/ 3436925 h 6858000"/>
              <a:gd name="connsiteX90" fmla="*/ 351743 w 5734864"/>
              <a:gd name="connsiteY90" fmla="*/ 3521619 h 6858000"/>
              <a:gd name="connsiteX91" fmla="*/ 345784 w 5734864"/>
              <a:gd name="connsiteY91" fmla="*/ 3603757 h 6858000"/>
              <a:gd name="connsiteX92" fmla="*/ 344198 w 5734864"/>
              <a:gd name="connsiteY92" fmla="*/ 3652424 h 6858000"/>
              <a:gd name="connsiteX93" fmla="*/ 352450 w 5734864"/>
              <a:gd name="connsiteY93" fmla="*/ 3665222 h 6858000"/>
              <a:gd name="connsiteX94" fmla="*/ 342621 w 5734864"/>
              <a:gd name="connsiteY94" fmla="*/ 3700804 h 6858000"/>
              <a:gd name="connsiteX95" fmla="*/ 341514 w 5734864"/>
              <a:gd name="connsiteY95" fmla="*/ 3734774 h 6858000"/>
              <a:gd name="connsiteX96" fmla="*/ 340607 w 5734864"/>
              <a:gd name="connsiteY96" fmla="*/ 3785153 h 6858000"/>
              <a:gd name="connsiteX97" fmla="*/ 340707 w 5734864"/>
              <a:gd name="connsiteY97" fmla="*/ 3788177 h 6858000"/>
              <a:gd name="connsiteX98" fmla="*/ 340361 w 5734864"/>
              <a:gd name="connsiteY98" fmla="*/ 3798803 h 6858000"/>
              <a:gd name="connsiteX99" fmla="*/ 339642 w 5734864"/>
              <a:gd name="connsiteY99" fmla="*/ 3838750 h 6858000"/>
              <a:gd name="connsiteX100" fmla="*/ 360295 w 5734864"/>
              <a:gd name="connsiteY100" fmla="*/ 4015196 h 6858000"/>
              <a:gd name="connsiteX101" fmla="*/ 339043 w 5734864"/>
              <a:gd name="connsiteY101" fmla="*/ 4052778 h 6858000"/>
              <a:gd name="connsiteX102" fmla="*/ 339343 w 5734864"/>
              <a:gd name="connsiteY102" fmla="*/ 4096257 h 6858000"/>
              <a:gd name="connsiteX103" fmla="*/ 340786 w 5734864"/>
              <a:gd name="connsiteY103" fmla="*/ 4321136 h 6858000"/>
              <a:gd name="connsiteX104" fmla="*/ 343158 w 5734864"/>
              <a:gd name="connsiteY104" fmla="*/ 4429174 h 6858000"/>
              <a:gd name="connsiteX105" fmla="*/ 334599 w 5734864"/>
              <a:gd name="connsiteY105" fmla="*/ 4449938 h 6858000"/>
              <a:gd name="connsiteX106" fmla="*/ 332890 w 5734864"/>
              <a:gd name="connsiteY106" fmla="*/ 4453515 h 6858000"/>
              <a:gd name="connsiteX107" fmla="*/ 331105 w 5734864"/>
              <a:gd name="connsiteY107" fmla="*/ 4467941 h 6858000"/>
              <a:gd name="connsiteX108" fmla="*/ 324289 w 5734864"/>
              <a:gd name="connsiteY108" fmla="*/ 4471861 h 6858000"/>
              <a:gd name="connsiteX109" fmla="*/ 317079 w 5734864"/>
              <a:gd name="connsiteY109" fmla="*/ 4493468 h 6858000"/>
              <a:gd name="connsiteX110" fmla="*/ 315557 w 5734864"/>
              <a:gd name="connsiteY110" fmla="*/ 4520067 h 6858000"/>
              <a:gd name="connsiteX111" fmla="*/ 315240 w 5734864"/>
              <a:gd name="connsiteY111" fmla="*/ 4536872 h 6858000"/>
              <a:gd name="connsiteX112" fmla="*/ 316200 w 5734864"/>
              <a:gd name="connsiteY112" fmla="*/ 4538297 h 6858000"/>
              <a:gd name="connsiteX113" fmla="*/ 317507 w 5734864"/>
              <a:gd name="connsiteY113" fmla="*/ 4547582 h 6858000"/>
              <a:gd name="connsiteX114" fmla="*/ 323078 w 5734864"/>
              <a:gd name="connsiteY114" fmla="*/ 4592102 h 6858000"/>
              <a:gd name="connsiteX115" fmla="*/ 328722 w 5734864"/>
              <a:gd name="connsiteY115" fmla="*/ 4667914 h 6858000"/>
              <a:gd name="connsiteX116" fmla="*/ 335597 w 5734864"/>
              <a:gd name="connsiteY116" fmla="*/ 4695035 h 6858000"/>
              <a:gd name="connsiteX117" fmla="*/ 339485 w 5734864"/>
              <a:gd name="connsiteY117" fmla="*/ 4695979 h 6858000"/>
              <a:gd name="connsiteX118" fmla="*/ 341089 w 5734864"/>
              <a:gd name="connsiteY118" fmla="*/ 4704268 h 6858000"/>
              <a:gd name="connsiteX119" fmla="*/ 342177 w 5734864"/>
              <a:gd name="connsiteY119" fmla="*/ 4706060 h 6858000"/>
              <a:gd name="connsiteX120" fmla="*/ 347751 w 5734864"/>
              <a:gd name="connsiteY120" fmla="*/ 4716754 h 6858000"/>
              <a:gd name="connsiteX121" fmla="*/ 344125 w 5734864"/>
              <a:gd name="connsiteY121" fmla="*/ 4764669 h 6858000"/>
              <a:gd name="connsiteX122" fmla="*/ 340188 w 5734864"/>
              <a:gd name="connsiteY122" fmla="*/ 4779386 h 6858000"/>
              <a:gd name="connsiteX123" fmla="*/ 335146 w 5734864"/>
              <a:gd name="connsiteY123" fmla="*/ 4787491 h 6858000"/>
              <a:gd name="connsiteX124" fmla="*/ 319124 w 5734864"/>
              <a:gd name="connsiteY124" fmla="*/ 4843514 h 6858000"/>
              <a:gd name="connsiteX125" fmla="*/ 305956 w 5734864"/>
              <a:gd name="connsiteY125" fmla="*/ 4881505 h 6858000"/>
              <a:gd name="connsiteX126" fmla="*/ 301062 w 5734864"/>
              <a:gd name="connsiteY126" fmla="*/ 4889332 h 6858000"/>
              <a:gd name="connsiteX127" fmla="*/ 302141 w 5734864"/>
              <a:gd name="connsiteY127" fmla="*/ 4899400 h 6858000"/>
              <a:gd name="connsiteX128" fmla="*/ 304424 w 5734864"/>
              <a:gd name="connsiteY128" fmla="*/ 4902664 h 6858000"/>
              <a:gd name="connsiteX129" fmla="*/ 293123 w 5734864"/>
              <a:gd name="connsiteY129" fmla="*/ 4932769 h 6858000"/>
              <a:gd name="connsiteX130" fmla="*/ 292275 w 5734864"/>
              <a:gd name="connsiteY130" fmla="*/ 4936482 h 6858000"/>
              <a:gd name="connsiteX131" fmla="*/ 288304 w 5734864"/>
              <a:gd name="connsiteY131" fmla="*/ 4962325 h 6858000"/>
              <a:gd name="connsiteX132" fmla="*/ 287420 w 5734864"/>
              <a:gd name="connsiteY132" fmla="*/ 5042193 h 6858000"/>
              <a:gd name="connsiteX133" fmla="*/ 287020 w 5734864"/>
              <a:gd name="connsiteY133" fmla="*/ 5065655 h 6858000"/>
              <a:gd name="connsiteX134" fmla="*/ 288488 w 5734864"/>
              <a:gd name="connsiteY134" fmla="*/ 5082216 h 6858000"/>
              <a:gd name="connsiteX135" fmla="*/ 282763 w 5734864"/>
              <a:gd name="connsiteY135" fmla="*/ 5127114 h 6858000"/>
              <a:gd name="connsiteX136" fmla="*/ 269316 w 5734864"/>
              <a:gd name="connsiteY136" fmla="*/ 5202682 h 6858000"/>
              <a:gd name="connsiteX137" fmla="*/ 269174 w 5734864"/>
              <a:gd name="connsiteY137" fmla="*/ 5230835 h 6858000"/>
              <a:gd name="connsiteX138" fmla="*/ 272679 w 5734864"/>
              <a:gd name="connsiteY138" fmla="*/ 5232660 h 6858000"/>
              <a:gd name="connsiteX139" fmla="*/ 272160 w 5734864"/>
              <a:gd name="connsiteY139" fmla="*/ 5241150 h 6858000"/>
              <a:gd name="connsiteX140" fmla="*/ 272760 w 5734864"/>
              <a:gd name="connsiteY140" fmla="*/ 5243156 h 6858000"/>
              <a:gd name="connsiteX141" fmla="*/ 275462 w 5734864"/>
              <a:gd name="connsiteY141" fmla="*/ 5254919 h 6858000"/>
              <a:gd name="connsiteX142" fmla="*/ 262897 w 5734864"/>
              <a:gd name="connsiteY142" fmla="*/ 5286259 h 6858000"/>
              <a:gd name="connsiteX143" fmla="*/ 252761 w 5734864"/>
              <a:gd name="connsiteY143" fmla="*/ 5357801 h 6858000"/>
              <a:gd name="connsiteX144" fmla="*/ 242360 w 5734864"/>
              <a:gd name="connsiteY144" fmla="*/ 5460080 h 6858000"/>
              <a:gd name="connsiteX145" fmla="*/ 229880 w 5734864"/>
              <a:gd name="connsiteY145" fmla="*/ 5539714 h 6858000"/>
              <a:gd name="connsiteX146" fmla="*/ 204283 w 5734864"/>
              <a:gd name="connsiteY146" fmla="*/ 5639080 h 6858000"/>
              <a:gd name="connsiteX147" fmla="*/ 198948 w 5734864"/>
              <a:gd name="connsiteY147" fmla="*/ 5710958 h 6858000"/>
              <a:gd name="connsiteX148" fmla="*/ 192367 w 5734864"/>
              <a:gd name="connsiteY148" fmla="*/ 5719859 h 6858000"/>
              <a:gd name="connsiteX149" fmla="*/ 188035 w 5734864"/>
              <a:gd name="connsiteY149" fmla="*/ 5729935 h 6858000"/>
              <a:gd name="connsiteX150" fmla="*/ 188428 w 5734864"/>
              <a:gd name="connsiteY150" fmla="*/ 5731182 h 6858000"/>
              <a:gd name="connsiteX151" fmla="*/ 181635 w 5734864"/>
              <a:gd name="connsiteY151" fmla="*/ 5753538 h 6858000"/>
              <a:gd name="connsiteX152" fmla="*/ 169744 w 5734864"/>
              <a:gd name="connsiteY152" fmla="*/ 5796307 h 6858000"/>
              <a:gd name="connsiteX153" fmla="*/ 170351 w 5734864"/>
              <a:gd name="connsiteY153" fmla="*/ 5796644 h 6858000"/>
              <a:gd name="connsiteX154" fmla="*/ 171559 w 5734864"/>
              <a:gd name="connsiteY154" fmla="*/ 5803435 h 6858000"/>
              <a:gd name="connsiteX155" fmla="*/ 172284 w 5734864"/>
              <a:gd name="connsiteY155" fmla="*/ 5816391 h 6858000"/>
              <a:gd name="connsiteX156" fmla="*/ 182542 w 5734864"/>
              <a:gd name="connsiteY156" fmla="*/ 5846382 h 6858000"/>
              <a:gd name="connsiteX157" fmla="*/ 175877 w 5734864"/>
              <a:gd name="connsiteY157" fmla="*/ 5871336 h 6858000"/>
              <a:gd name="connsiteX158" fmla="*/ 174910 w 5734864"/>
              <a:gd name="connsiteY158" fmla="*/ 5876376 h 6858000"/>
              <a:gd name="connsiteX159" fmla="*/ 175047 w 5734864"/>
              <a:gd name="connsiteY159" fmla="*/ 5876483 h 6858000"/>
              <a:gd name="connsiteX160" fmla="*/ 174335 w 5734864"/>
              <a:gd name="connsiteY160" fmla="*/ 5881814 h 6858000"/>
              <a:gd name="connsiteX161" fmla="*/ 171273 w 5734864"/>
              <a:gd name="connsiteY161" fmla="*/ 5895339 h 6858000"/>
              <a:gd name="connsiteX162" fmla="*/ 171658 w 5734864"/>
              <a:gd name="connsiteY162" fmla="*/ 5898749 h 6858000"/>
              <a:gd name="connsiteX163" fmla="*/ 174658 w 5734864"/>
              <a:gd name="connsiteY163" fmla="*/ 5919558 h 6858000"/>
              <a:gd name="connsiteX164" fmla="*/ 169099 w 5734864"/>
              <a:gd name="connsiteY164" fmla="*/ 5984417 h 6858000"/>
              <a:gd name="connsiteX165" fmla="*/ 162007 w 5734864"/>
              <a:gd name="connsiteY165" fmla="*/ 6049043 h 6858000"/>
              <a:gd name="connsiteX166" fmla="*/ 156875 w 5734864"/>
              <a:gd name="connsiteY166" fmla="*/ 6114000 h 6858000"/>
              <a:gd name="connsiteX167" fmla="*/ 165441 w 5734864"/>
              <a:gd name="connsiteY167" fmla="*/ 6146938 h 6858000"/>
              <a:gd name="connsiteX168" fmla="*/ 165177 w 5734864"/>
              <a:gd name="connsiteY168" fmla="*/ 6150658 h 6858000"/>
              <a:gd name="connsiteX169" fmla="*/ 161772 w 5734864"/>
              <a:gd name="connsiteY169" fmla="*/ 6160011 h 6858000"/>
              <a:gd name="connsiteX170" fmla="*/ 160051 w 5734864"/>
              <a:gd name="connsiteY170" fmla="*/ 6163393 h 6858000"/>
              <a:gd name="connsiteX171" fmla="*/ 158473 w 5734864"/>
              <a:gd name="connsiteY171" fmla="*/ 6168628 h 6858000"/>
              <a:gd name="connsiteX172" fmla="*/ 158573 w 5734864"/>
              <a:gd name="connsiteY172" fmla="*/ 6168799 h 6858000"/>
              <a:gd name="connsiteX173" fmla="*/ 146463 w 5734864"/>
              <a:gd name="connsiteY173" fmla="*/ 6196671 h 6858000"/>
              <a:gd name="connsiteX174" fmla="*/ 150209 w 5734864"/>
              <a:gd name="connsiteY174" fmla="*/ 6232365 h 6858000"/>
              <a:gd name="connsiteX175" fmla="*/ 148544 w 5734864"/>
              <a:gd name="connsiteY175" fmla="*/ 6246162 h 6858000"/>
              <a:gd name="connsiteX176" fmla="*/ 148403 w 5734864"/>
              <a:gd name="connsiteY176" fmla="*/ 6253754 h 6858000"/>
              <a:gd name="connsiteX177" fmla="*/ 138880 w 5734864"/>
              <a:gd name="connsiteY177" fmla="*/ 6276449 h 6858000"/>
              <a:gd name="connsiteX178" fmla="*/ 138683 w 5734864"/>
              <a:gd name="connsiteY178" fmla="*/ 6279721 h 6858000"/>
              <a:gd name="connsiteX179" fmla="*/ 130721 w 5734864"/>
              <a:gd name="connsiteY179" fmla="*/ 6293675 h 6858000"/>
              <a:gd name="connsiteX180" fmla="*/ 120717 w 5734864"/>
              <a:gd name="connsiteY180" fmla="*/ 6313967 h 6858000"/>
              <a:gd name="connsiteX181" fmla="*/ 120841 w 5734864"/>
              <a:gd name="connsiteY181" fmla="*/ 6315437 h 6858000"/>
              <a:gd name="connsiteX182" fmla="*/ 115208 w 5734864"/>
              <a:gd name="connsiteY182" fmla="*/ 6324024 h 6858000"/>
              <a:gd name="connsiteX183" fmla="*/ 101217 w 5734864"/>
              <a:gd name="connsiteY183" fmla="*/ 6365923 h 6858000"/>
              <a:gd name="connsiteX184" fmla="*/ 74946 w 5734864"/>
              <a:gd name="connsiteY184" fmla="*/ 6556817 h 6858000"/>
              <a:gd name="connsiteX185" fmla="*/ 16001 w 5734864"/>
              <a:gd name="connsiteY185" fmla="*/ 6808678 h 6858000"/>
              <a:gd name="connsiteX186" fmla="*/ 0 w 5734864"/>
              <a:gd name="connsiteY186" fmla="*/ 6858000 h 6858000"/>
              <a:gd name="connsiteX187" fmla="*/ 5734864 w 5734864"/>
              <a:gd name="connsiteY187" fmla="*/ 6858000 h 6858000"/>
              <a:gd name="connsiteX188" fmla="*/ 5734864 w 5734864"/>
              <a:gd name="connsiteY188" fmla="*/ 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7865 w 5734864"/>
              <a:gd name="connsiteY13" fmla="*/ 1070795 h 6858000"/>
              <a:gd name="connsiteX14" fmla="*/ 862786 w 5734864"/>
              <a:gd name="connsiteY14" fmla="*/ 1238994 h 6858000"/>
              <a:gd name="connsiteX15" fmla="*/ 859345 w 5734864"/>
              <a:gd name="connsiteY15" fmla="*/ 1380427 h 6858000"/>
              <a:gd name="connsiteX16" fmla="*/ 855172 w 5734864"/>
              <a:gd name="connsiteY16" fmla="*/ 1435262 h 6858000"/>
              <a:gd name="connsiteX17" fmla="*/ 860494 w 5734864"/>
              <a:gd name="connsiteY17" fmla="*/ 1453861 h 6858000"/>
              <a:gd name="connsiteX18" fmla="*/ 853731 w 5734864"/>
              <a:gd name="connsiteY18" fmla="*/ 1467047 h 6858000"/>
              <a:gd name="connsiteX19" fmla="*/ 845847 w 5734864"/>
              <a:gd name="connsiteY19" fmla="*/ 1502307 h 6858000"/>
              <a:gd name="connsiteX20" fmla="*/ 817613 w 5734864"/>
              <a:gd name="connsiteY20" fmla="*/ 1565166 h 6858000"/>
              <a:gd name="connsiteX21" fmla="*/ 804223 w 5734864"/>
              <a:gd name="connsiteY21" fmla="*/ 1601941 h 6858000"/>
              <a:gd name="connsiteX22" fmla="*/ 791773 w 5734864"/>
              <a:gd name="connsiteY22" fmla="*/ 1627005 h 6858000"/>
              <a:gd name="connsiteX23" fmla="*/ 774645 w 5734864"/>
              <a:gd name="connsiteY23" fmla="*/ 1699922 h 6858000"/>
              <a:gd name="connsiteX24" fmla="*/ 752343 w 5734864"/>
              <a:gd name="connsiteY24" fmla="*/ 1824604 h 6858000"/>
              <a:gd name="connsiteX25" fmla="*/ 746254 w 5734864"/>
              <a:gd name="connsiteY25" fmla="*/ 1850222 h 6858000"/>
              <a:gd name="connsiteX26" fmla="*/ 728600 w 5734864"/>
              <a:gd name="connsiteY26" fmla="*/ 1869603 h 6858000"/>
              <a:gd name="connsiteX27" fmla="*/ 724396 w 5734864"/>
              <a:gd name="connsiteY27" fmla="*/ 1883104 h 6858000"/>
              <a:gd name="connsiteX28" fmla="*/ 722165 w 5734864"/>
              <a:gd name="connsiteY28" fmla="*/ 1885924 h 6858000"/>
              <a:gd name="connsiteX29" fmla="*/ 721338 w 5734864"/>
              <a:gd name="connsiteY29" fmla="*/ 1887123 h 6858000"/>
              <a:gd name="connsiteX30" fmla="*/ 714840 w 5734864"/>
              <a:gd name="connsiteY30" fmla="*/ 1902274 h 6858000"/>
              <a:gd name="connsiteX31" fmla="*/ 722847 w 5734864"/>
              <a:gd name="connsiteY31" fmla="*/ 1929891 h 6858000"/>
              <a:gd name="connsiteX32" fmla="*/ 714660 w 5734864"/>
              <a:gd name="connsiteY32" fmla="*/ 1982709 h 6858000"/>
              <a:gd name="connsiteX33" fmla="*/ 710759 w 5734864"/>
              <a:gd name="connsiteY33" fmla="*/ 2013010 h 6858000"/>
              <a:gd name="connsiteX34" fmla="*/ 697927 w 5734864"/>
              <a:gd name="connsiteY34" fmla="*/ 2069833 h 6858000"/>
              <a:gd name="connsiteX35" fmla="*/ 693594 w 5734864"/>
              <a:gd name="connsiteY35" fmla="*/ 2103731 h 6858000"/>
              <a:gd name="connsiteX36" fmla="*/ 691109 w 5734864"/>
              <a:gd name="connsiteY36" fmla="*/ 2124027 h 6858000"/>
              <a:gd name="connsiteX37" fmla="*/ 676593 w 5734864"/>
              <a:gd name="connsiteY37" fmla="*/ 2176182 h 6858000"/>
              <a:gd name="connsiteX38" fmla="*/ 633227 w 5734864"/>
              <a:gd name="connsiteY38" fmla="*/ 2258036 h 6858000"/>
              <a:gd name="connsiteX39" fmla="*/ 625564 w 5734864"/>
              <a:gd name="connsiteY39" fmla="*/ 2284567 h 6858000"/>
              <a:gd name="connsiteX40" fmla="*/ 627074 w 5734864"/>
              <a:gd name="connsiteY40" fmla="*/ 2289605 h 6858000"/>
              <a:gd name="connsiteX41" fmla="*/ 614574 w 5734864"/>
              <a:gd name="connsiteY41" fmla="*/ 2308717 h 6858000"/>
              <a:gd name="connsiteX42" fmla="*/ 606890 w 5734864"/>
              <a:gd name="connsiteY42" fmla="*/ 2320662 h 6858000"/>
              <a:gd name="connsiteX43" fmla="*/ 605558 w 5734864"/>
              <a:gd name="connsiteY43" fmla="*/ 2327897 h 6858000"/>
              <a:gd name="connsiteX44" fmla="*/ 602202 w 5734864"/>
              <a:gd name="connsiteY44" fmla="*/ 2357749 h 6858000"/>
              <a:gd name="connsiteX45" fmla="*/ 600213 w 5734864"/>
              <a:gd name="connsiteY45" fmla="*/ 2364905 h 6858000"/>
              <a:gd name="connsiteX46" fmla="*/ 597160 w 5734864"/>
              <a:gd name="connsiteY46" fmla="*/ 2388351 h 6858000"/>
              <a:gd name="connsiteX47" fmla="*/ 597982 w 5734864"/>
              <a:gd name="connsiteY47" fmla="*/ 2402296 h 6858000"/>
              <a:gd name="connsiteX48" fmla="*/ 593150 w 5734864"/>
              <a:gd name="connsiteY48" fmla="*/ 2420015 h 6858000"/>
              <a:gd name="connsiteX49" fmla="*/ 592833 w 5734864"/>
              <a:gd name="connsiteY49" fmla="*/ 2422749 h 6858000"/>
              <a:gd name="connsiteX50" fmla="*/ 594479 w 5734864"/>
              <a:gd name="connsiteY50" fmla="*/ 2426002 h 6858000"/>
              <a:gd name="connsiteX51" fmla="*/ 591963 w 5734864"/>
              <a:gd name="connsiteY51" fmla="*/ 2431950 h 6858000"/>
              <a:gd name="connsiteX52" fmla="*/ 591544 w 5734864"/>
              <a:gd name="connsiteY52" fmla="*/ 2433897 h 6858000"/>
              <a:gd name="connsiteX53" fmla="*/ 589519 w 5734864"/>
              <a:gd name="connsiteY53" fmla="*/ 2451398 h 6858000"/>
              <a:gd name="connsiteX54" fmla="*/ 590037 w 5734864"/>
              <a:gd name="connsiteY54" fmla="*/ 2455536 h 6858000"/>
              <a:gd name="connsiteX55" fmla="*/ 588179 w 5734864"/>
              <a:gd name="connsiteY55" fmla="*/ 2462981 h 6858000"/>
              <a:gd name="connsiteX56" fmla="*/ 583434 w 5734864"/>
              <a:gd name="connsiteY56" fmla="*/ 2503991 h 6858000"/>
              <a:gd name="connsiteX57" fmla="*/ 567942 w 5734864"/>
              <a:gd name="connsiteY57" fmla="*/ 2652936 h 6858000"/>
              <a:gd name="connsiteX58" fmla="*/ 573869 w 5734864"/>
              <a:gd name="connsiteY58" fmla="*/ 2670188 h 6858000"/>
              <a:gd name="connsiteX59" fmla="*/ 575243 w 5734864"/>
              <a:gd name="connsiteY59" fmla="*/ 2688114 h 6858000"/>
              <a:gd name="connsiteX60" fmla="*/ 573824 w 5734864"/>
              <a:gd name="connsiteY60" fmla="*/ 2689856 h 6858000"/>
              <a:gd name="connsiteX61" fmla="*/ 570699 w 5734864"/>
              <a:gd name="connsiteY61" fmla="*/ 2709353 h 6858000"/>
              <a:gd name="connsiteX62" fmla="*/ 573192 w 5734864"/>
              <a:gd name="connsiteY62" fmla="*/ 2714527 h 6858000"/>
              <a:gd name="connsiteX63" fmla="*/ 572044 w 5734864"/>
              <a:gd name="connsiteY63" fmla="*/ 2728187 h 6858000"/>
              <a:gd name="connsiteX64" fmla="*/ 572465 w 5734864"/>
              <a:gd name="connsiteY64" fmla="*/ 2755863 h 6858000"/>
              <a:gd name="connsiteX65" fmla="*/ 570028 w 5734864"/>
              <a:gd name="connsiteY65" fmla="*/ 2760324 h 6858000"/>
              <a:gd name="connsiteX66" fmla="*/ 566748 w 5734864"/>
              <a:gd name="connsiteY66" fmla="*/ 2800948 h 6858000"/>
              <a:gd name="connsiteX67" fmla="*/ 565509 w 5734864"/>
              <a:gd name="connsiteY67" fmla="*/ 2801167 h 6858000"/>
              <a:gd name="connsiteX68" fmla="*/ 559367 w 5734864"/>
              <a:gd name="connsiteY68" fmla="*/ 2811129 h 6858000"/>
              <a:gd name="connsiteX69" fmla="*/ 550354 w 5734864"/>
              <a:gd name="connsiteY69" fmla="*/ 2830949 h 6858000"/>
              <a:gd name="connsiteX70" fmla="*/ 514795 w 5734864"/>
              <a:gd name="connsiteY70" fmla="*/ 2872433 h 6858000"/>
              <a:gd name="connsiteX71" fmla="*/ 509875 w 5734864"/>
              <a:gd name="connsiteY71" fmla="*/ 2923099 h 6858000"/>
              <a:gd name="connsiteX72" fmla="*/ 509577 w 5734864"/>
              <a:gd name="connsiteY72" fmla="*/ 2923197 h 6858000"/>
              <a:gd name="connsiteX73" fmla="*/ 507597 w 5734864"/>
              <a:gd name="connsiteY73" fmla="*/ 2931868 h 6858000"/>
              <a:gd name="connsiteX74" fmla="*/ 507379 w 5734864"/>
              <a:gd name="connsiteY74" fmla="*/ 2938322 h 6858000"/>
              <a:gd name="connsiteX75" fmla="*/ 504725 w 5734864"/>
              <a:gd name="connsiteY75" fmla="*/ 2954519 h 6858000"/>
              <a:gd name="connsiteX76" fmla="*/ 502018 w 5734864"/>
              <a:gd name="connsiteY76" fmla="*/ 2959643 h 6858000"/>
              <a:gd name="connsiteX77" fmla="*/ 498360 w 5734864"/>
              <a:gd name="connsiteY77" fmla="*/ 2961019 h 6858000"/>
              <a:gd name="connsiteX78" fmla="*/ 498483 w 5734864"/>
              <a:gd name="connsiteY78" fmla="*/ 2962590 h 6858000"/>
              <a:gd name="connsiteX79" fmla="*/ 484403 w 5734864"/>
              <a:gd name="connsiteY79" fmla="*/ 2990538 h 6858000"/>
              <a:gd name="connsiteX80" fmla="*/ 463075 w 5734864"/>
              <a:gd name="connsiteY80" fmla="*/ 3055956 h 6858000"/>
              <a:gd name="connsiteX81" fmla="*/ 455013 w 5734864"/>
              <a:gd name="connsiteY81" fmla="*/ 3094482 h 6858000"/>
              <a:gd name="connsiteX82" fmla="*/ 428391 w 5734864"/>
              <a:gd name="connsiteY82" fmla="*/ 3198850 h 6858000"/>
              <a:gd name="connsiteX83" fmla="*/ 401440 w 5734864"/>
              <a:gd name="connsiteY83" fmla="*/ 3307560 h 6858000"/>
              <a:gd name="connsiteX84" fmla="*/ 386076 w 5734864"/>
              <a:gd name="connsiteY84" fmla="*/ 3373943 h 6858000"/>
              <a:gd name="connsiteX85" fmla="*/ 374726 w 5734864"/>
              <a:gd name="connsiteY85" fmla="*/ 3381364 h 6858000"/>
              <a:gd name="connsiteX86" fmla="*/ 369145 w 5734864"/>
              <a:gd name="connsiteY86" fmla="*/ 3383729 h 6858000"/>
              <a:gd name="connsiteX87" fmla="*/ 364294 w 5734864"/>
              <a:gd name="connsiteY87" fmla="*/ 3414159 h 6858000"/>
              <a:gd name="connsiteX88" fmla="*/ 366450 w 5734864"/>
              <a:gd name="connsiteY88" fmla="*/ 3436925 h 6858000"/>
              <a:gd name="connsiteX89" fmla="*/ 351743 w 5734864"/>
              <a:gd name="connsiteY89" fmla="*/ 3521619 h 6858000"/>
              <a:gd name="connsiteX90" fmla="*/ 345784 w 5734864"/>
              <a:gd name="connsiteY90" fmla="*/ 3603757 h 6858000"/>
              <a:gd name="connsiteX91" fmla="*/ 344198 w 5734864"/>
              <a:gd name="connsiteY91" fmla="*/ 3652424 h 6858000"/>
              <a:gd name="connsiteX92" fmla="*/ 352450 w 5734864"/>
              <a:gd name="connsiteY92" fmla="*/ 3665222 h 6858000"/>
              <a:gd name="connsiteX93" fmla="*/ 342621 w 5734864"/>
              <a:gd name="connsiteY93" fmla="*/ 3700804 h 6858000"/>
              <a:gd name="connsiteX94" fmla="*/ 341514 w 5734864"/>
              <a:gd name="connsiteY94" fmla="*/ 3734774 h 6858000"/>
              <a:gd name="connsiteX95" fmla="*/ 340607 w 5734864"/>
              <a:gd name="connsiteY95" fmla="*/ 3785153 h 6858000"/>
              <a:gd name="connsiteX96" fmla="*/ 340707 w 5734864"/>
              <a:gd name="connsiteY96" fmla="*/ 3788177 h 6858000"/>
              <a:gd name="connsiteX97" fmla="*/ 340361 w 5734864"/>
              <a:gd name="connsiteY97" fmla="*/ 3798803 h 6858000"/>
              <a:gd name="connsiteX98" fmla="*/ 339642 w 5734864"/>
              <a:gd name="connsiteY98" fmla="*/ 3838750 h 6858000"/>
              <a:gd name="connsiteX99" fmla="*/ 360295 w 5734864"/>
              <a:gd name="connsiteY99" fmla="*/ 4015196 h 6858000"/>
              <a:gd name="connsiteX100" fmla="*/ 339043 w 5734864"/>
              <a:gd name="connsiteY100" fmla="*/ 4052778 h 6858000"/>
              <a:gd name="connsiteX101" fmla="*/ 339343 w 5734864"/>
              <a:gd name="connsiteY101" fmla="*/ 4096257 h 6858000"/>
              <a:gd name="connsiteX102" fmla="*/ 340786 w 5734864"/>
              <a:gd name="connsiteY102" fmla="*/ 4321136 h 6858000"/>
              <a:gd name="connsiteX103" fmla="*/ 343158 w 5734864"/>
              <a:gd name="connsiteY103" fmla="*/ 4429174 h 6858000"/>
              <a:gd name="connsiteX104" fmla="*/ 334599 w 5734864"/>
              <a:gd name="connsiteY104" fmla="*/ 4449938 h 6858000"/>
              <a:gd name="connsiteX105" fmla="*/ 332890 w 5734864"/>
              <a:gd name="connsiteY105" fmla="*/ 4453515 h 6858000"/>
              <a:gd name="connsiteX106" fmla="*/ 331105 w 5734864"/>
              <a:gd name="connsiteY106" fmla="*/ 4467941 h 6858000"/>
              <a:gd name="connsiteX107" fmla="*/ 324289 w 5734864"/>
              <a:gd name="connsiteY107" fmla="*/ 4471861 h 6858000"/>
              <a:gd name="connsiteX108" fmla="*/ 317079 w 5734864"/>
              <a:gd name="connsiteY108" fmla="*/ 4493468 h 6858000"/>
              <a:gd name="connsiteX109" fmla="*/ 315557 w 5734864"/>
              <a:gd name="connsiteY109" fmla="*/ 4520067 h 6858000"/>
              <a:gd name="connsiteX110" fmla="*/ 315240 w 5734864"/>
              <a:gd name="connsiteY110" fmla="*/ 4536872 h 6858000"/>
              <a:gd name="connsiteX111" fmla="*/ 316200 w 5734864"/>
              <a:gd name="connsiteY111" fmla="*/ 4538297 h 6858000"/>
              <a:gd name="connsiteX112" fmla="*/ 317507 w 5734864"/>
              <a:gd name="connsiteY112" fmla="*/ 4547582 h 6858000"/>
              <a:gd name="connsiteX113" fmla="*/ 323078 w 5734864"/>
              <a:gd name="connsiteY113" fmla="*/ 4592102 h 6858000"/>
              <a:gd name="connsiteX114" fmla="*/ 328722 w 5734864"/>
              <a:gd name="connsiteY114" fmla="*/ 4667914 h 6858000"/>
              <a:gd name="connsiteX115" fmla="*/ 335597 w 5734864"/>
              <a:gd name="connsiteY115" fmla="*/ 4695035 h 6858000"/>
              <a:gd name="connsiteX116" fmla="*/ 339485 w 5734864"/>
              <a:gd name="connsiteY116" fmla="*/ 4695979 h 6858000"/>
              <a:gd name="connsiteX117" fmla="*/ 341089 w 5734864"/>
              <a:gd name="connsiteY117" fmla="*/ 4704268 h 6858000"/>
              <a:gd name="connsiteX118" fmla="*/ 342177 w 5734864"/>
              <a:gd name="connsiteY118" fmla="*/ 4706060 h 6858000"/>
              <a:gd name="connsiteX119" fmla="*/ 347751 w 5734864"/>
              <a:gd name="connsiteY119" fmla="*/ 4716754 h 6858000"/>
              <a:gd name="connsiteX120" fmla="*/ 344125 w 5734864"/>
              <a:gd name="connsiteY120" fmla="*/ 4764669 h 6858000"/>
              <a:gd name="connsiteX121" fmla="*/ 340188 w 5734864"/>
              <a:gd name="connsiteY121" fmla="*/ 4779386 h 6858000"/>
              <a:gd name="connsiteX122" fmla="*/ 335146 w 5734864"/>
              <a:gd name="connsiteY122" fmla="*/ 4787491 h 6858000"/>
              <a:gd name="connsiteX123" fmla="*/ 319124 w 5734864"/>
              <a:gd name="connsiteY123" fmla="*/ 4843514 h 6858000"/>
              <a:gd name="connsiteX124" fmla="*/ 305956 w 5734864"/>
              <a:gd name="connsiteY124" fmla="*/ 4881505 h 6858000"/>
              <a:gd name="connsiteX125" fmla="*/ 301062 w 5734864"/>
              <a:gd name="connsiteY125" fmla="*/ 4889332 h 6858000"/>
              <a:gd name="connsiteX126" fmla="*/ 302141 w 5734864"/>
              <a:gd name="connsiteY126" fmla="*/ 4899400 h 6858000"/>
              <a:gd name="connsiteX127" fmla="*/ 304424 w 5734864"/>
              <a:gd name="connsiteY127" fmla="*/ 4902664 h 6858000"/>
              <a:gd name="connsiteX128" fmla="*/ 293123 w 5734864"/>
              <a:gd name="connsiteY128" fmla="*/ 4932769 h 6858000"/>
              <a:gd name="connsiteX129" fmla="*/ 292275 w 5734864"/>
              <a:gd name="connsiteY129" fmla="*/ 4936482 h 6858000"/>
              <a:gd name="connsiteX130" fmla="*/ 288304 w 5734864"/>
              <a:gd name="connsiteY130" fmla="*/ 4962325 h 6858000"/>
              <a:gd name="connsiteX131" fmla="*/ 287420 w 5734864"/>
              <a:gd name="connsiteY131" fmla="*/ 5042193 h 6858000"/>
              <a:gd name="connsiteX132" fmla="*/ 287020 w 5734864"/>
              <a:gd name="connsiteY132" fmla="*/ 5065655 h 6858000"/>
              <a:gd name="connsiteX133" fmla="*/ 288488 w 5734864"/>
              <a:gd name="connsiteY133" fmla="*/ 5082216 h 6858000"/>
              <a:gd name="connsiteX134" fmla="*/ 282763 w 5734864"/>
              <a:gd name="connsiteY134" fmla="*/ 5127114 h 6858000"/>
              <a:gd name="connsiteX135" fmla="*/ 269316 w 5734864"/>
              <a:gd name="connsiteY135" fmla="*/ 5202682 h 6858000"/>
              <a:gd name="connsiteX136" fmla="*/ 269174 w 5734864"/>
              <a:gd name="connsiteY136" fmla="*/ 5230835 h 6858000"/>
              <a:gd name="connsiteX137" fmla="*/ 272679 w 5734864"/>
              <a:gd name="connsiteY137" fmla="*/ 5232660 h 6858000"/>
              <a:gd name="connsiteX138" fmla="*/ 272160 w 5734864"/>
              <a:gd name="connsiteY138" fmla="*/ 5241150 h 6858000"/>
              <a:gd name="connsiteX139" fmla="*/ 272760 w 5734864"/>
              <a:gd name="connsiteY139" fmla="*/ 5243156 h 6858000"/>
              <a:gd name="connsiteX140" fmla="*/ 275462 w 5734864"/>
              <a:gd name="connsiteY140" fmla="*/ 5254919 h 6858000"/>
              <a:gd name="connsiteX141" fmla="*/ 262897 w 5734864"/>
              <a:gd name="connsiteY141" fmla="*/ 5286259 h 6858000"/>
              <a:gd name="connsiteX142" fmla="*/ 252761 w 5734864"/>
              <a:gd name="connsiteY142" fmla="*/ 5357801 h 6858000"/>
              <a:gd name="connsiteX143" fmla="*/ 242360 w 5734864"/>
              <a:gd name="connsiteY143" fmla="*/ 5460080 h 6858000"/>
              <a:gd name="connsiteX144" fmla="*/ 229880 w 5734864"/>
              <a:gd name="connsiteY144" fmla="*/ 5539714 h 6858000"/>
              <a:gd name="connsiteX145" fmla="*/ 204283 w 5734864"/>
              <a:gd name="connsiteY145" fmla="*/ 5639080 h 6858000"/>
              <a:gd name="connsiteX146" fmla="*/ 198948 w 5734864"/>
              <a:gd name="connsiteY146" fmla="*/ 5710958 h 6858000"/>
              <a:gd name="connsiteX147" fmla="*/ 192367 w 5734864"/>
              <a:gd name="connsiteY147" fmla="*/ 5719859 h 6858000"/>
              <a:gd name="connsiteX148" fmla="*/ 188035 w 5734864"/>
              <a:gd name="connsiteY148" fmla="*/ 5729935 h 6858000"/>
              <a:gd name="connsiteX149" fmla="*/ 188428 w 5734864"/>
              <a:gd name="connsiteY149" fmla="*/ 5731182 h 6858000"/>
              <a:gd name="connsiteX150" fmla="*/ 181635 w 5734864"/>
              <a:gd name="connsiteY150" fmla="*/ 5753538 h 6858000"/>
              <a:gd name="connsiteX151" fmla="*/ 169744 w 5734864"/>
              <a:gd name="connsiteY151" fmla="*/ 5796307 h 6858000"/>
              <a:gd name="connsiteX152" fmla="*/ 170351 w 5734864"/>
              <a:gd name="connsiteY152" fmla="*/ 5796644 h 6858000"/>
              <a:gd name="connsiteX153" fmla="*/ 171559 w 5734864"/>
              <a:gd name="connsiteY153" fmla="*/ 5803435 h 6858000"/>
              <a:gd name="connsiteX154" fmla="*/ 172284 w 5734864"/>
              <a:gd name="connsiteY154" fmla="*/ 5816391 h 6858000"/>
              <a:gd name="connsiteX155" fmla="*/ 182542 w 5734864"/>
              <a:gd name="connsiteY155" fmla="*/ 5846382 h 6858000"/>
              <a:gd name="connsiteX156" fmla="*/ 175877 w 5734864"/>
              <a:gd name="connsiteY156" fmla="*/ 5871336 h 6858000"/>
              <a:gd name="connsiteX157" fmla="*/ 174910 w 5734864"/>
              <a:gd name="connsiteY157" fmla="*/ 5876376 h 6858000"/>
              <a:gd name="connsiteX158" fmla="*/ 175047 w 5734864"/>
              <a:gd name="connsiteY158" fmla="*/ 5876483 h 6858000"/>
              <a:gd name="connsiteX159" fmla="*/ 174335 w 5734864"/>
              <a:gd name="connsiteY159" fmla="*/ 5881814 h 6858000"/>
              <a:gd name="connsiteX160" fmla="*/ 171273 w 5734864"/>
              <a:gd name="connsiteY160" fmla="*/ 5895339 h 6858000"/>
              <a:gd name="connsiteX161" fmla="*/ 171658 w 5734864"/>
              <a:gd name="connsiteY161" fmla="*/ 5898749 h 6858000"/>
              <a:gd name="connsiteX162" fmla="*/ 174658 w 5734864"/>
              <a:gd name="connsiteY162" fmla="*/ 5919558 h 6858000"/>
              <a:gd name="connsiteX163" fmla="*/ 169099 w 5734864"/>
              <a:gd name="connsiteY163" fmla="*/ 5984417 h 6858000"/>
              <a:gd name="connsiteX164" fmla="*/ 162007 w 5734864"/>
              <a:gd name="connsiteY164" fmla="*/ 6049043 h 6858000"/>
              <a:gd name="connsiteX165" fmla="*/ 156875 w 5734864"/>
              <a:gd name="connsiteY165" fmla="*/ 6114000 h 6858000"/>
              <a:gd name="connsiteX166" fmla="*/ 165441 w 5734864"/>
              <a:gd name="connsiteY166" fmla="*/ 6146938 h 6858000"/>
              <a:gd name="connsiteX167" fmla="*/ 165177 w 5734864"/>
              <a:gd name="connsiteY167" fmla="*/ 6150658 h 6858000"/>
              <a:gd name="connsiteX168" fmla="*/ 161772 w 5734864"/>
              <a:gd name="connsiteY168" fmla="*/ 6160011 h 6858000"/>
              <a:gd name="connsiteX169" fmla="*/ 160051 w 5734864"/>
              <a:gd name="connsiteY169" fmla="*/ 6163393 h 6858000"/>
              <a:gd name="connsiteX170" fmla="*/ 158473 w 5734864"/>
              <a:gd name="connsiteY170" fmla="*/ 6168628 h 6858000"/>
              <a:gd name="connsiteX171" fmla="*/ 158573 w 5734864"/>
              <a:gd name="connsiteY171" fmla="*/ 6168799 h 6858000"/>
              <a:gd name="connsiteX172" fmla="*/ 146463 w 5734864"/>
              <a:gd name="connsiteY172" fmla="*/ 6196671 h 6858000"/>
              <a:gd name="connsiteX173" fmla="*/ 150209 w 5734864"/>
              <a:gd name="connsiteY173" fmla="*/ 6232365 h 6858000"/>
              <a:gd name="connsiteX174" fmla="*/ 148544 w 5734864"/>
              <a:gd name="connsiteY174" fmla="*/ 6246162 h 6858000"/>
              <a:gd name="connsiteX175" fmla="*/ 148403 w 5734864"/>
              <a:gd name="connsiteY175" fmla="*/ 6253754 h 6858000"/>
              <a:gd name="connsiteX176" fmla="*/ 138880 w 5734864"/>
              <a:gd name="connsiteY176" fmla="*/ 6276449 h 6858000"/>
              <a:gd name="connsiteX177" fmla="*/ 138683 w 5734864"/>
              <a:gd name="connsiteY177" fmla="*/ 6279721 h 6858000"/>
              <a:gd name="connsiteX178" fmla="*/ 130721 w 5734864"/>
              <a:gd name="connsiteY178" fmla="*/ 6293675 h 6858000"/>
              <a:gd name="connsiteX179" fmla="*/ 120717 w 5734864"/>
              <a:gd name="connsiteY179" fmla="*/ 6313967 h 6858000"/>
              <a:gd name="connsiteX180" fmla="*/ 120841 w 5734864"/>
              <a:gd name="connsiteY180" fmla="*/ 6315437 h 6858000"/>
              <a:gd name="connsiteX181" fmla="*/ 115208 w 5734864"/>
              <a:gd name="connsiteY181" fmla="*/ 6324024 h 6858000"/>
              <a:gd name="connsiteX182" fmla="*/ 101217 w 5734864"/>
              <a:gd name="connsiteY182" fmla="*/ 6365923 h 6858000"/>
              <a:gd name="connsiteX183" fmla="*/ 74946 w 5734864"/>
              <a:gd name="connsiteY183" fmla="*/ 6556817 h 6858000"/>
              <a:gd name="connsiteX184" fmla="*/ 16001 w 5734864"/>
              <a:gd name="connsiteY184" fmla="*/ 6808678 h 6858000"/>
              <a:gd name="connsiteX185" fmla="*/ 0 w 5734864"/>
              <a:gd name="connsiteY185" fmla="*/ 6858000 h 6858000"/>
              <a:gd name="connsiteX186" fmla="*/ 5734864 w 5734864"/>
              <a:gd name="connsiteY186" fmla="*/ 6858000 h 6858000"/>
              <a:gd name="connsiteX187" fmla="*/ 5734864 w 5734864"/>
              <a:gd name="connsiteY18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5734864" h="6858000">
                <a:moveTo>
                  <a:pt x="5734864" y="0"/>
                </a:moveTo>
                <a:lnTo>
                  <a:pt x="771611" y="0"/>
                </a:lnTo>
                <a:cubicBezTo>
                  <a:pt x="771634" y="16369"/>
                  <a:pt x="771656" y="32739"/>
                  <a:pt x="771679" y="49108"/>
                </a:cubicBezTo>
                <a:cubicBezTo>
                  <a:pt x="775201" y="55622"/>
                  <a:pt x="788724" y="196721"/>
                  <a:pt x="794248" y="200968"/>
                </a:cubicBezTo>
                <a:lnTo>
                  <a:pt x="801749" y="414071"/>
                </a:lnTo>
                <a:cubicBezTo>
                  <a:pt x="807329" y="440933"/>
                  <a:pt x="835107" y="598697"/>
                  <a:pt x="818548" y="585467"/>
                </a:cubicBezTo>
                <a:cubicBezTo>
                  <a:pt x="856197" y="664140"/>
                  <a:pt x="837895" y="708473"/>
                  <a:pt x="857476" y="800623"/>
                </a:cubicBezTo>
                <a:cubicBezTo>
                  <a:pt x="822401" y="857344"/>
                  <a:pt x="855723" y="824571"/>
                  <a:pt x="851083" y="878903"/>
                </a:cubicBezTo>
                <a:cubicBezTo>
                  <a:pt x="884811" y="859448"/>
                  <a:pt x="834648" y="946397"/>
                  <a:pt x="873564" y="943826"/>
                </a:cubicBezTo>
                <a:cubicBezTo>
                  <a:pt x="871487" y="953795"/>
                  <a:pt x="868248" y="963533"/>
                  <a:pt x="864705" y="973328"/>
                </a:cubicBezTo>
                <a:lnTo>
                  <a:pt x="862869" y="978457"/>
                </a:lnTo>
                <a:lnTo>
                  <a:pt x="862233" y="998041"/>
                </a:lnTo>
                <a:lnTo>
                  <a:pt x="853665" y="1004750"/>
                </a:lnTo>
                <a:lnTo>
                  <a:pt x="847865" y="1070795"/>
                </a:lnTo>
                <a:cubicBezTo>
                  <a:pt x="870234" y="1110486"/>
                  <a:pt x="833172" y="1190441"/>
                  <a:pt x="862786" y="1238994"/>
                </a:cubicBezTo>
                <a:cubicBezTo>
                  <a:pt x="864699" y="1290599"/>
                  <a:pt x="860615" y="1347716"/>
                  <a:pt x="859345" y="1380427"/>
                </a:cubicBezTo>
                <a:cubicBezTo>
                  <a:pt x="845703" y="1396391"/>
                  <a:pt x="873184" y="1435525"/>
                  <a:pt x="855172" y="1435262"/>
                </a:cubicBezTo>
                <a:lnTo>
                  <a:pt x="860494" y="1453861"/>
                </a:lnTo>
                <a:lnTo>
                  <a:pt x="853731" y="1467047"/>
                </a:lnTo>
                <a:cubicBezTo>
                  <a:pt x="846549" y="1480528"/>
                  <a:pt x="841728" y="1491093"/>
                  <a:pt x="845847" y="1502307"/>
                </a:cubicBezTo>
                <a:lnTo>
                  <a:pt x="817613" y="1565166"/>
                </a:lnTo>
                <a:cubicBezTo>
                  <a:pt x="805468" y="1557258"/>
                  <a:pt x="816534" y="1596564"/>
                  <a:pt x="804223" y="1601941"/>
                </a:cubicBezTo>
                <a:cubicBezTo>
                  <a:pt x="794287" y="1604654"/>
                  <a:pt x="795328" y="1617209"/>
                  <a:pt x="791773" y="1627005"/>
                </a:cubicBezTo>
                <a:cubicBezTo>
                  <a:pt x="781684" y="1634393"/>
                  <a:pt x="772978" y="1683187"/>
                  <a:pt x="774645" y="1699922"/>
                </a:cubicBezTo>
                <a:cubicBezTo>
                  <a:pt x="785341" y="1746767"/>
                  <a:pt x="744845" y="1787099"/>
                  <a:pt x="752343" y="1824604"/>
                </a:cubicBezTo>
                <a:cubicBezTo>
                  <a:pt x="751502" y="1834578"/>
                  <a:pt x="749297" y="1842929"/>
                  <a:pt x="746254" y="1850222"/>
                </a:cubicBezTo>
                <a:lnTo>
                  <a:pt x="728600" y="1869603"/>
                </a:lnTo>
                <a:lnTo>
                  <a:pt x="724396" y="1883104"/>
                </a:lnTo>
                <a:lnTo>
                  <a:pt x="722165" y="1885924"/>
                </a:lnTo>
                <a:lnTo>
                  <a:pt x="721338" y="1887123"/>
                </a:lnTo>
                <a:lnTo>
                  <a:pt x="714840" y="1902274"/>
                </a:lnTo>
                <a:lnTo>
                  <a:pt x="722847" y="1929891"/>
                </a:lnTo>
                <a:lnTo>
                  <a:pt x="714660" y="1982709"/>
                </a:lnTo>
                <a:cubicBezTo>
                  <a:pt x="727725" y="2006201"/>
                  <a:pt x="714739" y="1997091"/>
                  <a:pt x="710759" y="2013010"/>
                </a:cubicBezTo>
                <a:cubicBezTo>
                  <a:pt x="707970" y="2027531"/>
                  <a:pt x="700788" y="2054714"/>
                  <a:pt x="697927" y="2069833"/>
                </a:cubicBezTo>
                <a:cubicBezTo>
                  <a:pt x="685211" y="2080229"/>
                  <a:pt x="698762" y="2088241"/>
                  <a:pt x="693594" y="2103731"/>
                </a:cubicBezTo>
                <a:cubicBezTo>
                  <a:pt x="688481" y="2110649"/>
                  <a:pt x="687183" y="2115973"/>
                  <a:pt x="691109" y="2124027"/>
                </a:cubicBezTo>
                <a:cubicBezTo>
                  <a:pt x="666413" y="2155740"/>
                  <a:pt x="688031" y="2144874"/>
                  <a:pt x="676593" y="2176182"/>
                </a:cubicBezTo>
                <a:cubicBezTo>
                  <a:pt x="665190" y="2202944"/>
                  <a:pt x="656416" y="2233857"/>
                  <a:pt x="633227" y="2258036"/>
                </a:cubicBezTo>
                <a:cubicBezTo>
                  <a:pt x="626930" y="2262191"/>
                  <a:pt x="623498" y="2274069"/>
                  <a:pt x="625564" y="2284567"/>
                </a:cubicBezTo>
                <a:cubicBezTo>
                  <a:pt x="625918" y="2286374"/>
                  <a:pt x="626427" y="2288071"/>
                  <a:pt x="627074" y="2289605"/>
                </a:cubicBezTo>
                <a:cubicBezTo>
                  <a:pt x="619029" y="2296628"/>
                  <a:pt x="616453" y="2303188"/>
                  <a:pt x="614574" y="2308717"/>
                </a:cubicBezTo>
                <a:lnTo>
                  <a:pt x="606890" y="2320662"/>
                </a:lnTo>
                <a:lnTo>
                  <a:pt x="605558" y="2327897"/>
                </a:lnTo>
                <a:lnTo>
                  <a:pt x="602202" y="2357749"/>
                </a:lnTo>
                <a:lnTo>
                  <a:pt x="600213" y="2364905"/>
                </a:lnTo>
                <a:lnTo>
                  <a:pt x="597160" y="2388351"/>
                </a:lnTo>
                <a:lnTo>
                  <a:pt x="597982" y="2402296"/>
                </a:lnTo>
                <a:lnTo>
                  <a:pt x="593150" y="2420015"/>
                </a:lnTo>
                <a:cubicBezTo>
                  <a:pt x="593044" y="2420926"/>
                  <a:pt x="592939" y="2421838"/>
                  <a:pt x="592833" y="2422749"/>
                </a:cubicBezTo>
                <a:lnTo>
                  <a:pt x="594479" y="2426002"/>
                </a:lnTo>
                <a:cubicBezTo>
                  <a:pt x="594168" y="2427683"/>
                  <a:pt x="593118" y="2429721"/>
                  <a:pt x="591963" y="2431950"/>
                </a:cubicBezTo>
                <a:cubicBezTo>
                  <a:pt x="591823" y="2432599"/>
                  <a:pt x="591684" y="2433248"/>
                  <a:pt x="591544" y="2433897"/>
                </a:cubicBezTo>
                <a:lnTo>
                  <a:pt x="589519" y="2451398"/>
                </a:lnTo>
                <a:cubicBezTo>
                  <a:pt x="589692" y="2452777"/>
                  <a:pt x="589864" y="2454157"/>
                  <a:pt x="590037" y="2455536"/>
                </a:cubicBezTo>
                <a:lnTo>
                  <a:pt x="588179" y="2462981"/>
                </a:lnTo>
                <a:lnTo>
                  <a:pt x="583434" y="2503991"/>
                </a:lnTo>
                <a:cubicBezTo>
                  <a:pt x="576530" y="2566058"/>
                  <a:pt x="570433" y="2625224"/>
                  <a:pt x="567942" y="2652936"/>
                </a:cubicBezTo>
                <a:cubicBezTo>
                  <a:pt x="570864" y="2658290"/>
                  <a:pt x="572739" y="2664095"/>
                  <a:pt x="573869" y="2670188"/>
                </a:cubicBezTo>
                <a:lnTo>
                  <a:pt x="575243" y="2688114"/>
                </a:lnTo>
                <a:lnTo>
                  <a:pt x="573824" y="2689856"/>
                </a:lnTo>
                <a:cubicBezTo>
                  <a:pt x="569972" y="2698471"/>
                  <a:pt x="569572" y="2704494"/>
                  <a:pt x="570699" y="2709353"/>
                </a:cubicBezTo>
                <a:lnTo>
                  <a:pt x="573192" y="2714527"/>
                </a:lnTo>
                <a:cubicBezTo>
                  <a:pt x="572809" y="2719080"/>
                  <a:pt x="572427" y="2723634"/>
                  <a:pt x="572044" y="2728187"/>
                </a:cubicBezTo>
                <a:cubicBezTo>
                  <a:pt x="572184" y="2737412"/>
                  <a:pt x="572325" y="2746638"/>
                  <a:pt x="572465" y="2755863"/>
                </a:cubicBezTo>
                <a:lnTo>
                  <a:pt x="570028" y="2760324"/>
                </a:lnTo>
                <a:lnTo>
                  <a:pt x="566748" y="2800948"/>
                </a:lnTo>
                <a:lnTo>
                  <a:pt x="565509" y="2801167"/>
                </a:lnTo>
                <a:cubicBezTo>
                  <a:pt x="562655" y="2802587"/>
                  <a:pt x="560408" y="2805381"/>
                  <a:pt x="559367" y="2811129"/>
                </a:cubicBezTo>
                <a:cubicBezTo>
                  <a:pt x="543471" y="2797318"/>
                  <a:pt x="552020" y="2812773"/>
                  <a:pt x="550354" y="2830949"/>
                </a:cubicBezTo>
                <a:cubicBezTo>
                  <a:pt x="525292" y="2813553"/>
                  <a:pt x="531129" y="2868192"/>
                  <a:pt x="514795" y="2872433"/>
                </a:cubicBezTo>
                <a:lnTo>
                  <a:pt x="509875" y="2923099"/>
                </a:lnTo>
                <a:lnTo>
                  <a:pt x="509577" y="2923197"/>
                </a:lnTo>
                <a:cubicBezTo>
                  <a:pt x="508704" y="2924865"/>
                  <a:pt x="508038" y="2927556"/>
                  <a:pt x="507597" y="2931868"/>
                </a:cubicBezTo>
                <a:cubicBezTo>
                  <a:pt x="507524" y="2934019"/>
                  <a:pt x="507452" y="2936171"/>
                  <a:pt x="507379" y="2938322"/>
                </a:cubicBezTo>
                <a:lnTo>
                  <a:pt x="504725" y="2954519"/>
                </a:lnTo>
                <a:lnTo>
                  <a:pt x="502018" y="2959643"/>
                </a:lnTo>
                <a:lnTo>
                  <a:pt x="498360" y="2961019"/>
                </a:lnTo>
                <a:lnTo>
                  <a:pt x="498483" y="2962590"/>
                </a:lnTo>
                <a:cubicBezTo>
                  <a:pt x="502388" y="2975027"/>
                  <a:pt x="510202" y="2980016"/>
                  <a:pt x="484403" y="2990538"/>
                </a:cubicBezTo>
                <a:cubicBezTo>
                  <a:pt x="489425" y="3018352"/>
                  <a:pt x="474337" y="3021029"/>
                  <a:pt x="463075" y="3055956"/>
                </a:cubicBezTo>
                <a:cubicBezTo>
                  <a:pt x="469487" y="3072485"/>
                  <a:pt x="464165" y="3083955"/>
                  <a:pt x="455013" y="3094482"/>
                </a:cubicBezTo>
                <a:cubicBezTo>
                  <a:pt x="453131" y="3130054"/>
                  <a:pt x="437643" y="3160106"/>
                  <a:pt x="428391" y="3198850"/>
                </a:cubicBezTo>
                <a:lnTo>
                  <a:pt x="401440" y="3307560"/>
                </a:lnTo>
                <a:lnTo>
                  <a:pt x="386076" y="3373943"/>
                </a:lnTo>
                <a:cubicBezTo>
                  <a:pt x="386236" y="3376061"/>
                  <a:pt x="380537" y="3378856"/>
                  <a:pt x="374726" y="3381364"/>
                </a:cubicBezTo>
                <a:lnTo>
                  <a:pt x="369145" y="3383729"/>
                </a:lnTo>
                <a:lnTo>
                  <a:pt x="364294" y="3414159"/>
                </a:lnTo>
                <a:lnTo>
                  <a:pt x="366450" y="3436925"/>
                </a:lnTo>
                <a:lnTo>
                  <a:pt x="351743" y="3521619"/>
                </a:lnTo>
                <a:lnTo>
                  <a:pt x="345784" y="3603757"/>
                </a:lnTo>
                <a:cubicBezTo>
                  <a:pt x="345255" y="3619979"/>
                  <a:pt x="344727" y="3636202"/>
                  <a:pt x="344198" y="3652424"/>
                </a:cubicBezTo>
                <a:lnTo>
                  <a:pt x="352450" y="3665222"/>
                </a:lnTo>
                <a:lnTo>
                  <a:pt x="342621" y="3700804"/>
                </a:lnTo>
                <a:lnTo>
                  <a:pt x="341514" y="3734774"/>
                </a:lnTo>
                <a:cubicBezTo>
                  <a:pt x="341212" y="3751567"/>
                  <a:pt x="340909" y="3768360"/>
                  <a:pt x="340607" y="3785153"/>
                </a:cubicBezTo>
                <a:cubicBezTo>
                  <a:pt x="340640" y="3786161"/>
                  <a:pt x="340674" y="3787169"/>
                  <a:pt x="340707" y="3788177"/>
                </a:cubicBezTo>
                <a:cubicBezTo>
                  <a:pt x="340592" y="3791719"/>
                  <a:pt x="340476" y="3795261"/>
                  <a:pt x="340361" y="3798803"/>
                </a:cubicBezTo>
                <a:cubicBezTo>
                  <a:pt x="340121" y="3812119"/>
                  <a:pt x="339882" y="3825434"/>
                  <a:pt x="339642" y="3838750"/>
                </a:cubicBezTo>
                <a:cubicBezTo>
                  <a:pt x="337363" y="3949044"/>
                  <a:pt x="361794" y="3960437"/>
                  <a:pt x="360295" y="4015196"/>
                </a:cubicBezTo>
                <a:lnTo>
                  <a:pt x="339043" y="4052778"/>
                </a:lnTo>
                <a:lnTo>
                  <a:pt x="339343" y="4096257"/>
                </a:lnTo>
                <a:cubicBezTo>
                  <a:pt x="362058" y="4159145"/>
                  <a:pt x="332404" y="4250479"/>
                  <a:pt x="340786" y="4321136"/>
                </a:cubicBezTo>
                <a:cubicBezTo>
                  <a:pt x="341421" y="4376624"/>
                  <a:pt x="344189" y="4407708"/>
                  <a:pt x="343158" y="4429174"/>
                </a:cubicBezTo>
                <a:cubicBezTo>
                  <a:pt x="340948" y="4436304"/>
                  <a:pt x="337887" y="4443121"/>
                  <a:pt x="334599" y="4449938"/>
                </a:cubicBezTo>
                <a:lnTo>
                  <a:pt x="332890" y="4453515"/>
                </a:lnTo>
                <a:lnTo>
                  <a:pt x="331105" y="4467941"/>
                </a:lnTo>
                <a:lnTo>
                  <a:pt x="324289" y="4471861"/>
                </a:lnTo>
                <a:lnTo>
                  <a:pt x="317079" y="4493468"/>
                </a:lnTo>
                <a:cubicBezTo>
                  <a:pt x="315353" y="4501584"/>
                  <a:pt x="314639" y="4510343"/>
                  <a:pt x="315557" y="4520067"/>
                </a:cubicBezTo>
                <a:cubicBezTo>
                  <a:pt x="315451" y="4525669"/>
                  <a:pt x="315346" y="4531270"/>
                  <a:pt x="315240" y="4536872"/>
                </a:cubicBezTo>
                <a:lnTo>
                  <a:pt x="316200" y="4538297"/>
                </a:lnTo>
                <a:cubicBezTo>
                  <a:pt x="316738" y="4541182"/>
                  <a:pt x="316785" y="4544563"/>
                  <a:pt x="317507" y="4547582"/>
                </a:cubicBezTo>
                <a:cubicBezTo>
                  <a:pt x="322716" y="4552468"/>
                  <a:pt x="324912" y="4582137"/>
                  <a:pt x="323078" y="4592102"/>
                </a:cubicBezTo>
                <a:cubicBezTo>
                  <a:pt x="314597" y="4619728"/>
                  <a:pt x="334923" y="4645745"/>
                  <a:pt x="328722" y="4667914"/>
                </a:cubicBezTo>
                <a:cubicBezTo>
                  <a:pt x="330810" y="4685069"/>
                  <a:pt x="333803" y="4690356"/>
                  <a:pt x="335597" y="4695035"/>
                </a:cubicBezTo>
                <a:lnTo>
                  <a:pt x="339485" y="4695979"/>
                </a:lnTo>
                <a:lnTo>
                  <a:pt x="341089" y="4704268"/>
                </a:lnTo>
                <a:lnTo>
                  <a:pt x="342177" y="4706060"/>
                </a:lnTo>
                <a:cubicBezTo>
                  <a:pt x="344268" y="4709474"/>
                  <a:pt x="346234" y="4712931"/>
                  <a:pt x="347751" y="4716754"/>
                </a:cubicBezTo>
                <a:lnTo>
                  <a:pt x="344125" y="4764669"/>
                </a:lnTo>
                <a:lnTo>
                  <a:pt x="340188" y="4779386"/>
                </a:lnTo>
                <a:lnTo>
                  <a:pt x="335146" y="4787491"/>
                </a:lnTo>
                <a:lnTo>
                  <a:pt x="319124" y="4843514"/>
                </a:lnTo>
                <a:lnTo>
                  <a:pt x="305956" y="4881505"/>
                </a:lnTo>
                <a:lnTo>
                  <a:pt x="301062" y="4889332"/>
                </a:lnTo>
                <a:lnTo>
                  <a:pt x="302141" y="4899400"/>
                </a:lnTo>
                <a:cubicBezTo>
                  <a:pt x="302767" y="4900706"/>
                  <a:pt x="303536" y="4901803"/>
                  <a:pt x="304424" y="4902664"/>
                </a:cubicBezTo>
                <a:lnTo>
                  <a:pt x="293123" y="4932769"/>
                </a:lnTo>
                <a:lnTo>
                  <a:pt x="292275" y="4936482"/>
                </a:lnTo>
                <a:lnTo>
                  <a:pt x="288304" y="4962325"/>
                </a:lnTo>
                <a:cubicBezTo>
                  <a:pt x="288009" y="4988948"/>
                  <a:pt x="287715" y="5015570"/>
                  <a:pt x="287420" y="5042193"/>
                </a:cubicBezTo>
                <a:cubicBezTo>
                  <a:pt x="295373" y="5039737"/>
                  <a:pt x="281659" y="5060438"/>
                  <a:pt x="287020" y="5065655"/>
                </a:cubicBezTo>
                <a:cubicBezTo>
                  <a:pt x="291675" y="5068928"/>
                  <a:pt x="288601" y="5075970"/>
                  <a:pt x="288488" y="5082216"/>
                </a:cubicBezTo>
                <a:cubicBezTo>
                  <a:pt x="292282" y="5088207"/>
                  <a:pt x="287008" y="5117775"/>
                  <a:pt x="282763" y="5127114"/>
                </a:cubicBezTo>
                <a:cubicBezTo>
                  <a:pt x="267723" y="5152218"/>
                  <a:pt x="280799" y="5182399"/>
                  <a:pt x="269316" y="5202682"/>
                </a:cubicBezTo>
                <a:cubicBezTo>
                  <a:pt x="267050" y="5219969"/>
                  <a:pt x="268614" y="5225841"/>
                  <a:pt x="269174" y="5230835"/>
                </a:cubicBezTo>
                <a:lnTo>
                  <a:pt x="272679" y="5232660"/>
                </a:lnTo>
                <a:lnTo>
                  <a:pt x="272160" y="5241150"/>
                </a:lnTo>
                <a:lnTo>
                  <a:pt x="272760" y="5243156"/>
                </a:lnTo>
                <a:cubicBezTo>
                  <a:pt x="273922" y="5246984"/>
                  <a:pt x="274952" y="5250824"/>
                  <a:pt x="275462" y="5254919"/>
                </a:cubicBezTo>
                <a:cubicBezTo>
                  <a:pt x="258407" y="5258851"/>
                  <a:pt x="276976" y="5290392"/>
                  <a:pt x="262897" y="5286259"/>
                </a:cubicBezTo>
                <a:cubicBezTo>
                  <a:pt x="262724" y="5309439"/>
                  <a:pt x="239612" y="5337531"/>
                  <a:pt x="252761" y="5357801"/>
                </a:cubicBezTo>
                <a:cubicBezTo>
                  <a:pt x="248775" y="5392256"/>
                  <a:pt x="247799" y="5423412"/>
                  <a:pt x="242360" y="5460080"/>
                </a:cubicBezTo>
                <a:cubicBezTo>
                  <a:pt x="232632" y="5488478"/>
                  <a:pt x="242025" y="5519143"/>
                  <a:pt x="229880" y="5539714"/>
                </a:cubicBezTo>
                <a:cubicBezTo>
                  <a:pt x="230558" y="5572454"/>
                  <a:pt x="222150" y="5613340"/>
                  <a:pt x="204283" y="5639080"/>
                </a:cubicBezTo>
                <a:cubicBezTo>
                  <a:pt x="201596" y="5674226"/>
                  <a:pt x="191051" y="5680198"/>
                  <a:pt x="198948" y="5710958"/>
                </a:cubicBezTo>
                <a:cubicBezTo>
                  <a:pt x="196338" y="5713534"/>
                  <a:pt x="194185" y="5716550"/>
                  <a:pt x="192367" y="5719859"/>
                </a:cubicBezTo>
                <a:lnTo>
                  <a:pt x="188035" y="5729935"/>
                </a:lnTo>
                <a:lnTo>
                  <a:pt x="188428" y="5731182"/>
                </a:lnTo>
                <a:lnTo>
                  <a:pt x="181635" y="5753538"/>
                </a:lnTo>
                <a:lnTo>
                  <a:pt x="169744" y="5796307"/>
                </a:lnTo>
                <a:lnTo>
                  <a:pt x="170351" y="5796644"/>
                </a:lnTo>
                <a:cubicBezTo>
                  <a:pt x="171558" y="5797954"/>
                  <a:pt x="172173" y="5799948"/>
                  <a:pt x="171559" y="5803435"/>
                </a:cubicBezTo>
                <a:cubicBezTo>
                  <a:pt x="182664" y="5798231"/>
                  <a:pt x="175075" y="5805646"/>
                  <a:pt x="172284" y="5816391"/>
                </a:cubicBezTo>
                <a:cubicBezTo>
                  <a:pt x="188911" y="5810703"/>
                  <a:pt x="174844" y="5841128"/>
                  <a:pt x="182542" y="5846382"/>
                </a:cubicBezTo>
                <a:cubicBezTo>
                  <a:pt x="180118" y="5854404"/>
                  <a:pt x="177856" y="5862781"/>
                  <a:pt x="175877" y="5871336"/>
                </a:cubicBezTo>
                <a:lnTo>
                  <a:pt x="174910" y="5876376"/>
                </a:lnTo>
                <a:lnTo>
                  <a:pt x="175047" y="5876483"/>
                </a:lnTo>
                <a:cubicBezTo>
                  <a:pt x="175167" y="5877594"/>
                  <a:pt x="174973" y="5879257"/>
                  <a:pt x="174335" y="5881814"/>
                </a:cubicBezTo>
                <a:lnTo>
                  <a:pt x="171273" y="5895339"/>
                </a:lnTo>
                <a:cubicBezTo>
                  <a:pt x="171401" y="5896476"/>
                  <a:pt x="171530" y="5897612"/>
                  <a:pt x="171658" y="5898749"/>
                </a:cubicBezTo>
                <a:lnTo>
                  <a:pt x="174658" y="5919558"/>
                </a:lnTo>
                <a:cubicBezTo>
                  <a:pt x="173958" y="5933601"/>
                  <a:pt x="171208" y="5962838"/>
                  <a:pt x="169099" y="5984417"/>
                </a:cubicBezTo>
                <a:cubicBezTo>
                  <a:pt x="162916" y="6005205"/>
                  <a:pt x="164971" y="6025162"/>
                  <a:pt x="162007" y="6049043"/>
                </a:cubicBezTo>
                <a:cubicBezTo>
                  <a:pt x="150795" y="6073830"/>
                  <a:pt x="160091" y="6088483"/>
                  <a:pt x="156875" y="6114000"/>
                </a:cubicBezTo>
                <a:cubicBezTo>
                  <a:pt x="141597" y="6134477"/>
                  <a:pt x="163381" y="6133378"/>
                  <a:pt x="165441" y="6146938"/>
                </a:cubicBezTo>
                <a:lnTo>
                  <a:pt x="165177" y="6150658"/>
                </a:lnTo>
                <a:lnTo>
                  <a:pt x="161772" y="6160011"/>
                </a:lnTo>
                <a:lnTo>
                  <a:pt x="160051" y="6163393"/>
                </a:lnTo>
                <a:cubicBezTo>
                  <a:pt x="159032" y="6165775"/>
                  <a:pt x="158564" y="6167421"/>
                  <a:pt x="158473" y="6168628"/>
                </a:cubicBezTo>
                <a:cubicBezTo>
                  <a:pt x="158506" y="6168685"/>
                  <a:pt x="158540" y="6168742"/>
                  <a:pt x="158573" y="6168799"/>
                </a:cubicBezTo>
                <a:lnTo>
                  <a:pt x="146463" y="6196671"/>
                </a:lnTo>
                <a:cubicBezTo>
                  <a:pt x="152348" y="6205503"/>
                  <a:pt x="134460" y="6231012"/>
                  <a:pt x="150209" y="6232365"/>
                </a:cubicBezTo>
                <a:cubicBezTo>
                  <a:pt x="145821" y="6242321"/>
                  <a:pt x="137774" y="6246719"/>
                  <a:pt x="148544" y="6246162"/>
                </a:cubicBezTo>
                <a:cubicBezTo>
                  <a:pt x="147378" y="6249522"/>
                  <a:pt x="147566" y="6251866"/>
                  <a:pt x="148403" y="6253754"/>
                </a:cubicBezTo>
                <a:lnTo>
                  <a:pt x="138880" y="6276449"/>
                </a:lnTo>
                <a:cubicBezTo>
                  <a:pt x="138814" y="6277540"/>
                  <a:pt x="138749" y="6278630"/>
                  <a:pt x="138683" y="6279721"/>
                </a:cubicBezTo>
                <a:lnTo>
                  <a:pt x="130721" y="6293675"/>
                </a:lnTo>
                <a:lnTo>
                  <a:pt x="120717" y="6313967"/>
                </a:lnTo>
                <a:cubicBezTo>
                  <a:pt x="120758" y="6314457"/>
                  <a:pt x="120800" y="6314947"/>
                  <a:pt x="120841" y="6315437"/>
                </a:cubicBezTo>
                <a:lnTo>
                  <a:pt x="115208" y="6324024"/>
                </a:lnTo>
                <a:cubicBezTo>
                  <a:pt x="113007" y="6326672"/>
                  <a:pt x="103991" y="6364381"/>
                  <a:pt x="101217" y="6365923"/>
                </a:cubicBezTo>
                <a:lnTo>
                  <a:pt x="74946" y="6556817"/>
                </a:lnTo>
                <a:cubicBezTo>
                  <a:pt x="55357" y="6665926"/>
                  <a:pt x="35695" y="6744075"/>
                  <a:pt x="16001" y="6808678"/>
                </a:cubicBezTo>
                <a:lnTo>
                  <a:pt x="0" y="6858000"/>
                </a:lnTo>
                <a:lnTo>
                  <a:pt x="5734864" y="6858000"/>
                </a:lnTo>
                <a:lnTo>
                  <a:pt x="5734864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0056" y="992094"/>
            <a:ext cx="2712684" cy="2795160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</a:pPr>
            <a:r>
              <a:rPr lang="en-US" sz="3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Original vs Discounted Price Relationship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D56847-28C8-8367-A16D-06EBBB58BF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1813" y="1947603"/>
            <a:ext cx="4281487" cy="2932818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3000"/>
                <a:satMod val="150000"/>
                <a:shade val="98000"/>
                <a:lumMod val="102000"/>
              </a:schemeClr>
            </a:gs>
            <a:gs pos="50000">
              <a:schemeClr val="bg2">
                <a:tint val="98000"/>
                <a:satMod val="130000"/>
                <a:shade val="90000"/>
                <a:lumMod val="103000"/>
              </a:schemeClr>
            </a:gs>
            <a:gs pos="100000">
              <a:schemeClr val="bg2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AA24DE7-C336-4994-8C52-D9B3F3D0FA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4983" y="953311"/>
            <a:ext cx="7952362" cy="5263867"/>
          </a:xfrm>
          <a:prstGeom prst="roundRect">
            <a:avLst>
              <a:gd name="adj" fmla="val 1566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24BFBB-439D-F85B-1586-3DDA591CE7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060" y="640080"/>
            <a:ext cx="2064265" cy="2709275"/>
          </a:xfrm>
          <a:prstGeom prst="rect">
            <a:avLst/>
          </a:prstGeom>
          <a:solidFill>
            <a:schemeClr val="accent1"/>
          </a:solidFill>
          <a:ln w="174625" cmpd="thinThick"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</a:pPr>
            <a:r>
              <a:rPr lang="en-US" sz="2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Are higher-priced products given bigger discounts?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433198D-6EBA-A24F-ECDF-27C88109AD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82998" y="1901199"/>
            <a:ext cx="5103059" cy="3368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135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089EED9-F54D-4F20-A2C6-949DE41769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1A85619E-59AB-4E59-8DD1-77D17FCB33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19612" cy="6858000"/>
          </a:xfrm>
          <a:custGeom>
            <a:avLst/>
            <a:gdLst>
              <a:gd name="connsiteX0" fmla="*/ 0 w 7579856"/>
              <a:gd name="connsiteY0" fmla="*/ 0 h 6858000"/>
              <a:gd name="connsiteX1" fmla="*/ 7579856 w 7579856"/>
              <a:gd name="connsiteY1" fmla="*/ 0 h 6858000"/>
              <a:gd name="connsiteX2" fmla="*/ 7470504 w 7579856"/>
              <a:gd name="connsiteY2" fmla="*/ 260102 h 6858000"/>
              <a:gd name="connsiteX3" fmla="*/ 7382971 w 7579856"/>
              <a:gd name="connsiteY3" fmla="*/ 293939 h 6858000"/>
              <a:gd name="connsiteX4" fmla="*/ 7424315 w 7579856"/>
              <a:gd name="connsiteY4" fmla="*/ 333533 h 6858000"/>
              <a:gd name="connsiteX5" fmla="*/ 7371566 w 7579856"/>
              <a:gd name="connsiteY5" fmla="*/ 479678 h 6858000"/>
              <a:gd name="connsiteX6" fmla="*/ 7333409 w 7579856"/>
              <a:gd name="connsiteY6" fmla="*/ 639474 h 6858000"/>
              <a:gd name="connsiteX7" fmla="*/ 7277592 w 7579856"/>
              <a:gd name="connsiteY7" fmla="*/ 752461 h 6858000"/>
              <a:gd name="connsiteX8" fmla="*/ 7168002 w 7579856"/>
              <a:gd name="connsiteY8" fmla="*/ 908523 h 6858000"/>
              <a:gd name="connsiteX9" fmla="*/ 6878697 w 7579856"/>
              <a:gd name="connsiteY9" fmla="*/ 1346641 h 6858000"/>
              <a:gd name="connsiteX10" fmla="*/ 6794992 w 7579856"/>
              <a:gd name="connsiteY10" fmla="*/ 1562952 h 6858000"/>
              <a:gd name="connsiteX11" fmla="*/ 6734639 w 7579856"/>
              <a:gd name="connsiteY11" fmla="*/ 1920622 h 6858000"/>
              <a:gd name="connsiteX12" fmla="*/ 6730519 w 7579856"/>
              <a:gd name="connsiteY12" fmla="*/ 2097872 h 6858000"/>
              <a:gd name="connsiteX13" fmla="*/ 6705894 w 7579856"/>
              <a:gd name="connsiteY13" fmla="*/ 2420416 h 6858000"/>
              <a:gd name="connsiteX14" fmla="*/ 6683705 w 7579856"/>
              <a:gd name="connsiteY14" fmla="*/ 2654677 h 6858000"/>
              <a:gd name="connsiteX15" fmla="*/ 6638423 w 7579856"/>
              <a:gd name="connsiteY15" fmla="*/ 2846969 h 6858000"/>
              <a:gd name="connsiteX16" fmla="*/ 6553674 w 7579856"/>
              <a:gd name="connsiteY16" fmla="*/ 3101886 h 6858000"/>
              <a:gd name="connsiteX17" fmla="*/ 6511102 w 7579856"/>
              <a:gd name="connsiteY17" fmla="*/ 3227971 h 6858000"/>
              <a:gd name="connsiteX18" fmla="*/ 6492768 w 7579856"/>
              <a:gd name="connsiteY18" fmla="*/ 3410007 h 6858000"/>
              <a:gd name="connsiteX19" fmla="*/ 6483278 w 7579856"/>
              <a:gd name="connsiteY19" fmla="*/ 3413112 h 6858000"/>
              <a:gd name="connsiteX20" fmla="*/ 6457853 w 7579856"/>
              <a:gd name="connsiteY20" fmla="*/ 3475597 h 6858000"/>
              <a:gd name="connsiteX21" fmla="*/ 6410459 w 7579856"/>
              <a:gd name="connsiteY21" fmla="*/ 3726672 h 6858000"/>
              <a:gd name="connsiteX22" fmla="*/ 6359621 w 7579856"/>
              <a:gd name="connsiteY22" fmla="*/ 3847892 h 6858000"/>
              <a:gd name="connsiteX23" fmla="*/ 6334856 w 7579856"/>
              <a:gd name="connsiteY23" fmla="*/ 3885724 h 6858000"/>
              <a:gd name="connsiteX24" fmla="*/ 6293786 w 7579856"/>
              <a:gd name="connsiteY24" fmla="*/ 3949434 h 6858000"/>
              <a:gd name="connsiteX25" fmla="*/ 6245606 w 7579856"/>
              <a:gd name="connsiteY25" fmla="*/ 3999200 h 6858000"/>
              <a:gd name="connsiteX26" fmla="*/ 6141951 w 7579856"/>
              <a:gd name="connsiteY26" fmla="*/ 4086732 h 6858000"/>
              <a:gd name="connsiteX27" fmla="*/ 6078664 w 7579856"/>
              <a:gd name="connsiteY27" fmla="*/ 4186250 h 6858000"/>
              <a:gd name="connsiteX28" fmla="*/ 6022393 w 7579856"/>
              <a:gd name="connsiteY28" fmla="*/ 4256032 h 6858000"/>
              <a:gd name="connsiteX29" fmla="*/ 5948407 w 7579856"/>
              <a:gd name="connsiteY29" fmla="*/ 4384326 h 6858000"/>
              <a:gd name="connsiteX30" fmla="*/ 5876649 w 7579856"/>
              <a:gd name="connsiteY30" fmla="*/ 4557747 h 6858000"/>
              <a:gd name="connsiteX31" fmla="*/ 5843760 w 7579856"/>
              <a:gd name="connsiteY31" fmla="*/ 4628455 h 6858000"/>
              <a:gd name="connsiteX32" fmla="*/ 5770009 w 7579856"/>
              <a:gd name="connsiteY32" fmla="*/ 4708689 h 6858000"/>
              <a:gd name="connsiteX33" fmla="*/ 5725056 w 7579856"/>
              <a:gd name="connsiteY33" fmla="*/ 4751553 h 6858000"/>
              <a:gd name="connsiteX34" fmla="*/ 5673106 w 7579856"/>
              <a:gd name="connsiteY34" fmla="*/ 4803022 h 6858000"/>
              <a:gd name="connsiteX35" fmla="*/ 5646635 w 7579856"/>
              <a:gd name="connsiteY35" fmla="*/ 4918486 h 6858000"/>
              <a:gd name="connsiteX36" fmla="*/ 5632308 w 7579856"/>
              <a:gd name="connsiteY36" fmla="*/ 5003261 h 6858000"/>
              <a:gd name="connsiteX37" fmla="*/ 5600041 w 7579856"/>
              <a:gd name="connsiteY37" fmla="*/ 5126502 h 6858000"/>
              <a:gd name="connsiteX38" fmla="*/ 5593786 w 7579856"/>
              <a:gd name="connsiteY38" fmla="*/ 5183759 h 6858000"/>
              <a:gd name="connsiteX39" fmla="*/ 5566847 w 7579856"/>
              <a:gd name="connsiteY39" fmla="*/ 5283130 h 6858000"/>
              <a:gd name="connsiteX40" fmla="*/ 5545211 w 7579856"/>
              <a:gd name="connsiteY40" fmla="*/ 5391620 h 6858000"/>
              <a:gd name="connsiteX41" fmla="*/ 5504490 w 7579856"/>
              <a:gd name="connsiteY41" fmla="*/ 5443028 h 6858000"/>
              <a:gd name="connsiteX42" fmla="*/ 5495036 w 7579856"/>
              <a:gd name="connsiteY42" fmla="*/ 5535042 h 6858000"/>
              <a:gd name="connsiteX43" fmla="*/ 5481653 w 7579856"/>
              <a:gd name="connsiteY43" fmla="*/ 5579759 h 6858000"/>
              <a:gd name="connsiteX44" fmla="*/ 5453795 w 7579856"/>
              <a:gd name="connsiteY44" fmla="*/ 5665992 h 6858000"/>
              <a:gd name="connsiteX45" fmla="*/ 5417837 w 7579856"/>
              <a:gd name="connsiteY45" fmla="*/ 5741729 h 6858000"/>
              <a:gd name="connsiteX46" fmla="*/ 5398588 w 7579856"/>
              <a:gd name="connsiteY46" fmla="*/ 5893367 h 6858000"/>
              <a:gd name="connsiteX47" fmla="*/ 5412427 w 7579856"/>
              <a:gd name="connsiteY47" fmla="*/ 5943796 h 6858000"/>
              <a:gd name="connsiteX48" fmla="*/ 5400101 w 7579856"/>
              <a:gd name="connsiteY48" fmla="*/ 6000335 h 6858000"/>
              <a:gd name="connsiteX49" fmla="*/ 5408124 w 7579856"/>
              <a:gd name="connsiteY49" fmla="*/ 6055832 h 6858000"/>
              <a:gd name="connsiteX50" fmla="*/ 5382772 w 7579856"/>
              <a:gd name="connsiteY50" fmla="*/ 6106527 h 6858000"/>
              <a:gd name="connsiteX51" fmla="*/ 5354118 w 7579856"/>
              <a:gd name="connsiteY51" fmla="*/ 6177715 h 6858000"/>
              <a:gd name="connsiteX52" fmla="*/ 5352724 w 7579856"/>
              <a:gd name="connsiteY52" fmla="*/ 6231835 h 6858000"/>
              <a:gd name="connsiteX53" fmla="*/ 5314801 w 7579856"/>
              <a:gd name="connsiteY53" fmla="*/ 6378377 h 6858000"/>
              <a:gd name="connsiteX54" fmla="*/ 5346289 w 7579856"/>
              <a:gd name="connsiteY54" fmla="*/ 6531204 h 6858000"/>
              <a:gd name="connsiteX55" fmla="*/ 5296493 w 7579856"/>
              <a:gd name="connsiteY55" fmla="*/ 6828948 h 6858000"/>
              <a:gd name="connsiteX56" fmla="*/ 5299149 w 7579856"/>
              <a:gd name="connsiteY56" fmla="*/ 6850700 h 6858000"/>
              <a:gd name="connsiteX57" fmla="*/ 5293995 w 7579856"/>
              <a:gd name="connsiteY57" fmla="*/ 6858000 h 6858000"/>
              <a:gd name="connsiteX58" fmla="*/ 0 w 7579856"/>
              <a:gd name="connsiteY58" fmla="*/ 6858000 h 6858000"/>
              <a:gd name="connsiteX0" fmla="*/ 0 w 7579856"/>
              <a:gd name="connsiteY0" fmla="*/ 0 h 6858000"/>
              <a:gd name="connsiteX1" fmla="*/ 7579856 w 7579856"/>
              <a:gd name="connsiteY1" fmla="*/ 0 h 6858000"/>
              <a:gd name="connsiteX2" fmla="*/ 7470504 w 7579856"/>
              <a:gd name="connsiteY2" fmla="*/ 260102 h 6858000"/>
              <a:gd name="connsiteX3" fmla="*/ 7382971 w 7579856"/>
              <a:gd name="connsiteY3" fmla="*/ 293939 h 6858000"/>
              <a:gd name="connsiteX4" fmla="*/ 7371566 w 7579856"/>
              <a:gd name="connsiteY4" fmla="*/ 479678 h 6858000"/>
              <a:gd name="connsiteX5" fmla="*/ 7333409 w 7579856"/>
              <a:gd name="connsiteY5" fmla="*/ 639474 h 6858000"/>
              <a:gd name="connsiteX6" fmla="*/ 7277592 w 7579856"/>
              <a:gd name="connsiteY6" fmla="*/ 752461 h 6858000"/>
              <a:gd name="connsiteX7" fmla="*/ 7168002 w 7579856"/>
              <a:gd name="connsiteY7" fmla="*/ 908523 h 6858000"/>
              <a:gd name="connsiteX8" fmla="*/ 6878697 w 7579856"/>
              <a:gd name="connsiteY8" fmla="*/ 1346641 h 6858000"/>
              <a:gd name="connsiteX9" fmla="*/ 6794992 w 7579856"/>
              <a:gd name="connsiteY9" fmla="*/ 1562952 h 6858000"/>
              <a:gd name="connsiteX10" fmla="*/ 6734639 w 7579856"/>
              <a:gd name="connsiteY10" fmla="*/ 1920622 h 6858000"/>
              <a:gd name="connsiteX11" fmla="*/ 6730519 w 7579856"/>
              <a:gd name="connsiteY11" fmla="*/ 2097872 h 6858000"/>
              <a:gd name="connsiteX12" fmla="*/ 6705894 w 7579856"/>
              <a:gd name="connsiteY12" fmla="*/ 2420416 h 6858000"/>
              <a:gd name="connsiteX13" fmla="*/ 6683705 w 7579856"/>
              <a:gd name="connsiteY13" fmla="*/ 2654677 h 6858000"/>
              <a:gd name="connsiteX14" fmla="*/ 6638423 w 7579856"/>
              <a:gd name="connsiteY14" fmla="*/ 2846969 h 6858000"/>
              <a:gd name="connsiteX15" fmla="*/ 6553674 w 7579856"/>
              <a:gd name="connsiteY15" fmla="*/ 3101886 h 6858000"/>
              <a:gd name="connsiteX16" fmla="*/ 6511102 w 7579856"/>
              <a:gd name="connsiteY16" fmla="*/ 3227971 h 6858000"/>
              <a:gd name="connsiteX17" fmla="*/ 6492768 w 7579856"/>
              <a:gd name="connsiteY17" fmla="*/ 3410007 h 6858000"/>
              <a:gd name="connsiteX18" fmla="*/ 6483278 w 7579856"/>
              <a:gd name="connsiteY18" fmla="*/ 3413112 h 6858000"/>
              <a:gd name="connsiteX19" fmla="*/ 6457853 w 7579856"/>
              <a:gd name="connsiteY19" fmla="*/ 3475597 h 6858000"/>
              <a:gd name="connsiteX20" fmla="*/ 6410459 w 7579856"/>
              <a:gd name="connsiteY20" fmla="*/ 3726672 h 6858000"/>
              <a:gd name="connsiteX21" fmla="*/ 6359621 w 7579856"/>
              <a:gd name="connsiteY21" fmla="*/ 3847892 h 6858000"/>
              <a:gd name="connsiteX22" fmla="*/ 6334856 w 7579856"/>
              <a:gd name="connsiteY22" fmla="*/ 3885724 h 6858000"/>
              <a:gd name="connsiteX23" fmla="*/ 6293786 w 7579856"/>
              <a:gd name="connsiteY23" fmla="*/ 3949434 h 6858000"/>
              <a:gd name="connsiteX24" fmla="*/ 6245606 w 7579856"/>
              <a:gd name="connsiteY24" fmla="*/ 3999200 h 6858000"/>
              <a:gd name="connsiteX25" fmla="*/ 6141951 w 7579856"/>
              <a:gd name="connsiteY25" fmla="*/ 4086732 h 6858000"/>
              <a:gd name="connsiteX26" fmla="*/ 6078664 w 7579856"/>
              <a:gd name="connsiteY26" fmla="*/ 4186250 h 6858000"/>
              <a:gd name="connsiteX27" fmla="*/ 6022393 w 7579856"/>
              <a:gd name="connsiteY27" fmla="*/ 4256032 h 6858000"/>
              <a:gd name="connsiteX28" fmla="*/ 5948407 w 7579856"/>
              <a:gd name="connsiteY28" fmla="*/ 4384326 h 6858000"/>
              <a:gd name="connsiteX29" fmla="*/ 5876649 w 7579856"/>
              <a:gd name="connsiteY29" fmla="*/ 4557747 h 6858000"/>
              <a:gd name="connsiteX30" fmla="*/ 5843760 w 7579856"/>
              <a:gd name="connsiteY30" fmla="*/ 4628455 h 6858000"/>
              <a:gd name="connsiteX31" fmla="*/ 5770009 w 7579856"/>
              <a:gd name="connsiteY31" fmla="*/ 4708689 h 6858000"/>
              <a:gd name="connsiteX32" fmla="*/ 5725056 w 7579856"/>
              <a:gd name="connsiteY32" fmla="*/ 4751553 h 6858000"/>
              <a:gd name="connsiteX33" fmla="*/ 5673106 w 7579856"/>
              <a:gd name="connsiteY33" fmla="*/ 4803022 h 6858000"/>
              <a:gd name="connsiteX34" fmla="*/ 5646635 w 7579856"/>
              <a:gd name="connsiteY34" fmla="*/ 4918486 h 6858000"/>
              <a:gd name="connsiteX35" fmla="*/ 5632308 w 7579856"/>
              <a:gd name="connsiteY35" fmla="*/ 5003261 h 6858000"/>
              <a:gd name="connsiteX36" fmla="*/ 5600041 w 7579856"/>
              <a:gd name="connsiteY36" fmla="*/ 5126502 h 6858000"/>
              <a:gd name="connsiteX37" fmla="*/ 5593786 w 7579856"/>
              <a:gd name="connsiteY37" fmla="*/ 5183759 h 6858000"/>
              <a:gd name="connsiteX38" fmla="*/ 5566847 w 7579856"/>
              <a:gd name="connsiteY38" fmla="*/ 5283130 h 6858000"/>
              <a:gd name="connsiteX39" fmla="*/ 5545211 w 7579856"/>
              <a:gd name="connsiteY39" fmla="*/ 5391620 h 6858000"/>
              <a:gd name="connsiteX40" fmla="*/ 5504490 w 7579856"/>
              <a:gd name="connsiteY40" fmla="*/ 5443028 h 6858000"/>
              <a:gd name="connsiteX41" fmla="*/ 5495036 w 7579856"/>
              <a:gd name="connsiteY41" fmla="*/ 5535042 h 6858000"/>
              <a:gd name="connsiteX42" fmla="*/ 5481653 w 7579856"/>
              <a:gd name="connsiteY42" fmla="*/ 5579759 h 6858000"/>
              <a:gd name="connsiteX43" fmla="*/ 5453795 w 7579856"/>
              <a:gd name="connsiteY43" fmla="*/ 5665992 h 6858000"/>
              <a:gd name="connsiteX44" fmla="*/ 5417837 w 7579856"/>
              <a:gd name="connsiteY44" fmla="*/ 5741729 h 6858000"/>
              <a:gd name="connsiteX45" fmla="*/ 5398588 w 7579856"/>
              <a:gd name="connsiteY45" fmla="*/ 5893367 h 6858000"/>
              <a:gd name="connsiteX46" fmla="*/ 5412427 w 7579856"/>
              <a:gd name="connsiteY46" fmla="*/ 5943796 h 6858000"/>
              <a:gd name="connsiteX47" fmla="*/ 5400101 w 7579856"/>
              <a:gd name="connsiteY47" fmla="*/ 6000335 h 6858000"/>
              <a:gd name="connsiteX48" fmla="*/ 5408124 w 7579856"/>
              <a:gd name="connsiteY48" fmla="*/ 6055832 h 6858000"/>
              <a:gd name="connsiteX49" fmla="*/ 5382772 w 7579856"/>
              <a:gd name="connsiteY49" fmla="*/ 6106527 h 6858000"/>
              <a:gd name="connsiteX50" fmla="*/ 5354118 w 7579856"/>
              <a:gd name="connsiteY50" fmla="*/ 6177715 h 6858000"/>
              <a:gd name="connsiteX51" fmla="*/ 5352724 w 7579856"/>
              <a:gd name="connsiteY51" fmla="*/ 6231835 h 6858000"/>
              <a:gd name="connsiteX52" fmla="*/ 5314801 w 7579856"/>
              <a:gd name="connsiteY52" fmla="*/ 6378377 h 6858000"/>
              <a:gd name="connsiteX53" fmla="*/ 5346289 w 7579856"/>
              <a:gd name="connsiteY53" fmla="*/ 6531204 h 6858000"/>
              <a:gd name="connsiteX54" fmla="*/ 5296493 w 7579856"/>
              <a:gd name="connsiteY54" fmla="*/ 6828948 h 6858000"/>
              <a:gd name="connsiteX55" fmla="*/ 5299149 w 7579856"/>
              <a:gd name="connsiteY55" fmla="*/ 6850700 h 6858000"/>
              <a:gd name="connsiteX56" fmla="*/ 5293995 w 7579856"/>
              <a:gd name="connsiteY56" fmla="*/ 6858000 h 6858000"/>
              <a:gd name="connsiteX57" fmla="*/ 0 w 7579856"/>
              <a:gd name="connsiteY57" fmla="*/ 6858000 h 6858000"/>
              <a:gd name="connsiteX58" fmla="*/ 0 w 7579856"/>
              <a:gd name="connsiteY58" fmla="*/ 0 h 6858000"/>
              <a:gd name="connsiteX0" fmla="*/ 0 w 7579856"/>
              <a:gd name="connsiteY0" fmla="*/ 0 h 6858000"/>
              <a:gd name="connsiteX1" fmla="*/ 7579856 w 7579856"/>
              <a:gd name="connsiteY1" fmla="*/ 0 h 6858000"/>
              <a:gd name="connsiteX2" fmla="*/ 7470504 w 7579856"/>
              <a:gd name="connsiteY2" fmla="*/ 260102 h 6858000"/>
              <a:gd name="connsiteX3" fmla="*/ 7393573 w 7579856"/>
              <a:gd name="connsiteY3" fmla="*/ 399956 h 6858000"/>
              <a:gd name="connsiteX4" fmla="*/ 7371566 w 7579856"/>
              <a:gd name="connsiteY4" fmla="*/ 479678 h 6858000"/>
              <a:gd name="connsiteX5" fmla="*/ 7333409 w 7579856"/>
              <a:gd name="connsiteY5" fmla="*/ 639474 h 6858000"/>
              <a:gd name="connsiteX6" fmla="*/ 7277592 w 7579856"/>
              <a:gd name="connsiteY6" fmla="*/ 752461 h 6858000"/>
              <a:gd name="connsiteX7" fmla="*/ 7168002 w 7579856"/>
              <a:gd name="connsiteY7" fmla="*/ 908523 h 6858000"/>
              <a:gd name="connsiteX8" fmla="*/ 6878697 w 7579856"/>
              <a:gd name="connsiteY8" fmla="*/ 1346641 h 6858000"/>
              <a:gd name="connsiteX9" fmla="*/ 6794992 w 7579856"/>
              <a:gd name="connsiteY9" fmla="*/ 1562952 h 6858000"/>
              <a:gd name="connsiteX10" fmla="*/ 6734639 w 7579856"/>
              <a:gd name="connsiteY10" fmla="*/ 1920622 h 6858000"/>
              <a:gd name="connsiteX11" fmla="*/ 6730519 w 7579856"/>
              <a:gd name="connsiteY11" fmla="*/ 2097872 h 6858000"/>
              <a:gd name="connsiteX12" fmla="*/ 6705894 w 7579856"/>
              <a:gd name="connsiteY12" fmla="*/ 2420416 h 6858000"/>
              <a:gd name="connsiteX13" fmla="*/ 6683705 w 7579856"/>
              <a:gd name="connsiteY13" fmla="*/ 2654677 h 6858000"/>
              <a:gd name="connsiteX14" fmla="*/ 6638423 w 7579856"/>
              <a:gd name="connsiteY14" fmla="*/ 2846969 h 6858000"/>
              <a:gd name="connsiteX15" fmla="*/ 6553674 w 7579856"/>
              <a:gd name="connsiteY15" fmla="*/ 3101886 h 6858000"/>
              <a:gd name="connsiteX16" fmla="*/ 6511102 w 7579856"/>
              <a:gd name="connsiteY16" fmla="*/ 3227971 h 6858000"/>
              <a:gd name="connsiteX17" fmla="*/ 6492768 w 7579856"/>
              <a:gd name="connsiteY17" fmla="*/ 3410007 h 6858000"/>
              <a:gd name="connsiteX18" fmla="*/ 6483278 w 7579856"/>
              <a:gd name="connsiteY18" fmla="*/ 3413112 h 6858000"/>
              <a:gd name="connsiteX19" fmla="*/ 6457853 w 7579856"/>
              <a:gd name="connsiteY19" fmla="*/ 3475597 h 6858000"/>
              <a:gd name="connsiteX20" fmla="*/ 6410459 w 7579856"/>
              <a:gd name="connsiteY20" fmla="*/ 3726672 h 6858000"/>
              <a:gd name="connsiteX21" fmla="*/ 6359621 w 7579856"/>
              <a:gd name="connsiteY21" fmla="*/ 3847892 h 6858000"/>
              <a:gd name="connsiteX22" fmla="*/ 6334856 w 7579856"/>
              <a:gd name="connsiteY22" fmla="*/ 3885724 h 6858000"/>
              <a:gd name="connsiteX23" fmla="*/ 6293786 w 7579856"/>
              <a:gd name="connsiteY23" fmla="*/ 3949434 h 6858000"/>
              <a:gd name="connsiteX24" fmla="*/ 6245606 w 7579856"/>
              <a:gd name="connsiteY24" fmla="*/ 3999200 h 6858000"/>
              <a:gd name="connsiteX25" fmla="*/ 6141951 w 7579856"/>
              <a:gd name="connsiteY25" fmla="*/ 4086732 h 6858000"/>
              <a:gd name="connsiteX26" fmla="*/ 6078664 w 7579856"/>
              <a:gd name="connsiteY26" fmla="*/ 4186250 h 6858000"/>
              <a:gd name="connsiteX27" fmla="*/ 6022393 w 7579856"/>
              <a:gd name="connsiteY27" fmla="*/ 4256032 h 6858000"/>
              <a:gd name="connsiteX28" fmla="*/ 5948407 w 7579856"/>
              <a:gd name="connsiteY28" fmla="*/ 4384326 h 6858000"/>
              <a:gd name="connsiteX29" fmla="*/ 5876649 w 7579856"/>
              <a:gd name="connsiteY29" fmla="*/ 4557747 h 6858000"/>
              <a:gd name="connsiteX30" fmla="*/ 5843760 w 7579856"/>
              <a:gd name="connsiteY30" fmla="*/ 4628455 h 6858000"/>
              <a:gd name="connsiteX31" fmla="*/ 5770009 w 7579856"/>
              <a:gd name="connsiteY31" fmla="*/ 4708689 h 6858000"/>
              <a:gd name="connsiteX32" fmla="*/ 5725056 w 7579856"/>
              <a:gd name="connsiteY32" fmla="*/ 4751553 h 6858000"/>
              <a:gd name="connsiteX33" fmla="*/ 5673106 w 7579856"/>
              <a:gd name="connsiteY33" fmla="*/ 4803022 h 6858000"/>
              <a:gd name="connsiteX34" fmla="*/ 5646635 w 7579856"/>
              <a:gd name="connsiteY34" fmla="*/ 4918486 h 6858000"/>
              <a:gd name="connsiteX35" fmla="*/ 5632308 w 7579856"/>
              <a:gd name="connsiteY35" fmla="*/ 5003261 h 6858000"/>
              <a:gd name="connsiteX36" fmla="*/ 5600041 w 7579856"/>
              <a:gd name="connsiteY36" fmla="*/ 5126502 h 6858000"/>
              <a:gd name="connsiteX37" fmla="*/ 5593786 w 7579856"/>
              <a:gd name="connsiteY37" fmla="*/ 5183759 h 6858000"/>
              <a:gd name="connsiteX38" fmla="*/ 5566847 w 7579856"/>
              <a:gd name="connsiteY38" fmla="*/ 5283130 h 6858000"/>
              <a:gd name="connsiteX39" fmla="*/ 5545211 w 7579856"/>
              <a:gd name="connsiteY39" fmla="*/ 5391620 h 6858000"/>
              <a:gd name="connsiteX40" fmla="*/ 5504490 w 7579856"/>
              <a:gd name="connsiteY40" fmla="*/ 5443028 h 6858000"/>
              <a:gd name="connsiteX41" fmla="*/ 5495036 w 7579856"/>
              <a:gd name="connsiteY41" fmla="*/ 5535042 h 6858000"/>
              <a:gd name="connsiteX42" fmla="*/ 5481653 w 7579856"/>
              <a:gd name="connsiteY42" fmla="*/ 5579759 h 6858000"/>
              <a:gd name="connsiteX43" fmla="*/ 5453795 w 7579856"/>
              <a:gd name="connsiteY43" fmla="*/ 5665992 h 6858000"/>
              <a:gd name="connsiteX44" fmla="*/ 5417837 w 7579856"/>
              <a:gd name="connsiteY44" fmla="*/ 5741729 h 6858000"/>
              <a:gd name="connsiteX45" fmla="*/ 5398588 w 7579856"/>
              <a:gd name="connsiteY45" fmla="*/ 5893367 h 6858000"/>
              <a:gd name="connsiteX46" fmla="*/ 5412427 w 7579856"/>
              <a:gd name="connsiteY46" fmla="*/ 5943796 h 6858000"/>
              <a:gd name="connsiteX47" fmla="*/ 5400101 w 7579856"/>
              <a:gd name="connsiteY47" fmla="*/ 6000335 h 6858000"/>
              <a:gd name="connsiteX48" fmla="*/ 5408124 w 7579856"/>
              <a:gd name="connsiteY48" fmla="*/ 6055832 h 6858000"/>
              <a:gd name="connsiteX49" fmla="*/ 5382772 w 7579856"/>
              <a:gd name="connsiteY49" fmla="*/ 6106527 h 6858000"/>
              <a:gd name="connsiteX50" fmla="*/ 5354118 w 7579856"/>
              <a:gd name="connsiteY50" fmla="*/ 6177715 h 6858000"/>
              <a:gd name="connsiteX51" fmla="*/ 5352724 w 7579856"/>
              <a:gd name="connsiteY51" fmla="*/ 6231835 h 6858000"/>
              <a:gd name="connsiteX52" fmla="*/ 5314801 w 7579856"/>
              <a:gd name="connsiteY52" fmla="*/ 6378377 h 6858000"/>
              <a:gd name="connsiteX53" fmla="*/ 5346289 w 7579856"/>
              <a:gd name="connsiteY53" fmla="*/ 6531204 h 6858000"/>
              <a:gd name="connsiteX54" fmla="*/ 5296493 w 7579856"/>
              <a:gd name="connsiteY54" fmla="*/ 6828948 h 6858000"/>
              <a:gd name="connsiteX55" fmla="*/ 5299149 w 7579856"/>
              <a:gd name="connsiteY55" fmla="*/ 6850700 h 6858000"/>
              <a:gd name="connsiteX56" fmla="*/ 5293995 w 7579856"/>
              <a:gd name="connsiteY56" fmla="*/ 6858000 h 6858000"/>
              <a:gd name="connsiteX57" fmla="*/ 0 w 7579856"/>
              <a:gd name="connsiteY57" fmla="*/ 6858000 h 6858000"/>
              <a:gd name="connsiteX58" fmla="*/ 0 w 7579856"/>
              <a:gd name="connsiteY5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7579856" h="6858000">
                <a:moveTo>
                  <a:pt x="0" y="0"/>
                </a:moveTo>
                <a:lnTo>
                  <a:pt x="7579856" y="0"/>
                </a:lnTo>
                <a:lnTo>
                  <a:pt x="7470504" y="260102"/>
                </a:lnTo>
                <a:cubicBezTo>
                  <a:pt x="7461630" y="268839"/>
                  <a:pt x="7394342" y="394464"/>
                  <a:pt x="7393573" y="399956"/>
                </a:cubicBezTo>
                <a:cubicBezTo>
                  <a:pt x="7377083" y="436552"/>
                  <a:pt x="7379826" y="422089"/>
                  <a:pt x="7371566" y="479678"/>
                </a:cubicBezTo>
                <a:cubicBezTo>
                  <a:pt x="7375726" y="514866"/>
                  <a:pt x="7314090" y="538026"/>
                  <a:pt x="7333409" y="639474"/>
                </a:cubicBezTo>
                <a:cubicBezTo>
                  <a:pt x="7304030" y="645989"/>
                  <a:pt x="7277305" y="734514"/>
                  <a:pt x="7277592" y="752461"/>
                </a:cubicBezTo>
                <a:cubicBezTo>
                  <a:pt x="7263957" y="826326"/>
                  <a:pt x="7190549" y="831933"/>
                  <a:pt x="7168002" y="908523"/>
                </a:cubicBezTo>
                <a:cubicBezTo>
                  <a:pt x="7159192" y="1017987"/>
                  <a:pt x="6881131" y="1275734"/>
                  <a:pt x="6878697" y="1346641"/>
                </a:cubicBezTo>
                <a:cubicBezTo>
                  <a:pt x="6857377" y="1450976"/>
                  <a:pt x="6800249" y="1488570"/>
                  <a:pt x="6794992" y="1562952"/>
                </a:cubicBezTo>
                <a:cubicBezTo>
                  <a:pt x="6777186" y="1744477"/>
                  <a:pt x="6752997" y="1733417"/>
                  <a:pt x="6734639" y="1920622"/>
                </a:cubicBezTo>
                <a:cubicBezTo>
                  <a:pt x="6723638" y="2037344"/>
                  <a:pt x="6741520" y="1981150"/>
                  <a:pt x="6730519" y="2097872"/>
                </a:cubicBezTo>
                <a:lnTo>
                  <a:pt x="6705894" y="2420416"/>
                </a:lnTo>
                <a:cubicBezTo>
                  <a:pt x="6699729" y="2429580"/>
                  <a:pt x="6687282" y="2640728"/>
                  <a:pt x="6683705" y="2654677"/>
                </a:cubicBezTo>
                <a:cubicBezTo>
                  <a:pt x="6659846" y="2709901"/>
                  <a:pt x="6664499" y="2789595"/>
                  <a:pt x="6638423" y="2846969"/>
                </a:cubicBezTo>
                <a:cubicBezTo>
                  <a:pt x="6619172" y="2849418"/>
                  <a:pt x="6569554" y="3118422"/>
                  <a:pt x="6553674" y="3101886"/>
                </a:cubicBezTo>
                <a:cubicBezTo>
                  <a:pt x="6557982" y="3144969"/>
                  <a:pt x="6529319" y="3203242"/>
                  <a:pt x="6511102" y="3227971"/>
                </a:cubicBezTo>
                <a:cubicBezTo>
                  <a:pt x="6488937" y="3278163"/>
                  <a:pt x="6507177" y="3372316"/>
                  <a:pt x="6492768" y="3410007"/>
                </a:cubicBezTo>
                <a:cubicBezTo>
                  <a:pt x="6489589" y="3410402"/>
                  <a:pt x="6486392" y="3411447"/>
                  <a:pt x="6483278" y="3413112"/>
                </a:cubicBezTo>
                <a:cubicBezTo>
                  <a:pt x="6465197" y="3422775"/>
                  <a:pt x="6453811" y="3450753"/>
                  <a:pt x="6457853" y="3475597"/>
                </a:cubicBezTo>
                <a:cubicBezTo>
                  <a:pt x="6460183" y="3580433"/>
                  <a:pt x="6430321" y="3652787"/>
                  <a:pt x="6410459" y="3726672"/>
                </a:cubicBezTo>
                <a:cubicBezTo>
                  <a:pt x="6384227" y="3807490"/>
                  <a:pt x="6365561" y="3727296"/>
                  <a:pt x="6359621" y="3847892"/>
                </a:cubicBezTo>
                <a:cubicBezTo>
                  <a:pt x="6342065" y="3848387"/>
                  <a:pt x="6336582" y="3860219"/>
                  <a:pt x="6334856" y="3885724"/>
                </a:cubicBezTo>
                <a:cubicBezTo>
                  <a:pt x="6321106" y="3924250"/>
                  <a:pt x="6288462" y="3896248"/>
                  <a:pt x="6293786" y="3949434"/>
                </a:cubicBezTo>
                <a:lnTo>
                  <a:pt x="6245606" y="3999200"/>
                </a:lnTo>
                <a:cubicBezTo>
                  <a:pt x="6252452" y="3999667"/>
                  <a:pt x="6147291" y="4071013"/>
                  <a:pt x="6141951" y="4086732"/>
                </a:cubicBezTo>
                <a:lnTo>
                  <a:pt x="6078664" y="4186250"/>
                </a:lnTo>
                <a:cubicBezTo>
                  <a:pt x="6043445" y="4216806"/>
                  <a:pt x="6044102" y="4223020"/>
                  <a:pt x="6022393" y="4256032"/>
                </a:cubicBezTo>
                <a:cubicBezTo>
                  <a:pt x="6000683" y="4289045"/>
                  <a:pt x="6004124" y="4308922"/>
                  <a:pt x="5948407" y="4384326"/>
                </a:cubicBezTo>
                <a:cubicBezTo>
                  <a:pt x="5917508" y="4413425"/>
                  <a:pt x="5922990" y="4499081"/>
                  <a:pt x="5876649" y="4557747"/>
                </a:cubicBezTo>
                <a:cubicBezTo>
                  <a:pt x="5858396" y="4553894"/>
                  <a:pt x="5841562" y="4597689"/>
                  <a:pt x="5843760" y="4628455"/>
                </a:cubicBezTo>
                <a:lnTo>
                  <a:pt x="5770009" y="4708689"/>
                </a:lnTo>
                <a:cubicBezTo>
                  <a:pt x="5744628" y="4703789"/>
                  <a:pt x="5756788" y="4718752"/>
                  <a:pt x="5725056" y="4751553"/>
                </a:cubicBezTo>
                <a:cubicBezTo>
                  <a:pt x="5704052" y="4760054"/>
                  <a:pt x="5698443" y="4778037"/>
                  <a:pt x="5673106" y="4803022"/>
                </a:cubicBezTo>
                <a:cubicBezTo>
                  <a:pt x="5653325" y="4810967"/>
                  <a:pt x="5666864" y="4896812"/>
                  <a:pt x="5646635" y="4918486"/>
                </a:cubicBezTo>
                <a:cubicBezTo>
                  <a:pt x="5631909" y="4941605"/>
                  <a:pt x="5659196" y="4943736"/>
                  <a:pt x="5632308" y="5003261"/>
                </a:cubicBezTo>
                <a:cubicBezTo>
                  <a:pt x="5612112" y="5060835"/>
                  <a:pt x="5619821" y="5064904"/>
                  <a:pt x="5600041" y="5126502"/>
                </a:cubicBezTo>
                <a:cubicBezTo>
                  <a:pt x="5586116" y="5167992"/>
                  <a:pt x="5601826" y="5161046"/>
                  <a:pt x="5593786" y="5183759"/>
                </a:cubicBezTo>
                <a:cubicBezTo>
                  <a:pt x="5561334" y="5210589"/>
                  <a:pt x="5598993" y="5264555"/>
                  <a:pt x="5566847" y="5283130"/>
                </a:cubicBezTo>
                <a:lnTo>
                  <a:pt x="5545211" y="5391620"/>
                </a:lnTo>
                <a:lnTo>
                  <a:pt x="5504490" y="5443028"/>
                </a:lnTo>
                <a:cubicBezTo>
                  <a:pt x="5494192" y="5459332"/>
                  <a:pt x="5499256" y="5522813"/>
                  <a:pt x="5495036" y="5535042"/>
                </a:cubicBezTo>
                <a:cubicBezTo>
                  <a:pt x="5479787" y="5537507"/>
                  <a:pt x="5482184" y="5553460"/>
                  <a:pt x="5481653" y="5579759"/>
                </a:cubicBezTo>
                <a:cubicBezTo>
                  <a:pt x="5471160" y="5620723"/>
                  <a:pt x="5461279" y="5625872"/>
                  <a:pt x="5453795" y="5665992"/>
                </a:cubicBezTo>
                <a:cubicBezTo>
                  <a:pt x="5424217" y="5715929"/>
                  <a:pt x="5429438" y="5686607"/>
                  <a:pt x="5417837" y="5741729"/>
                </a:cubicBezTo>
                <a:cubicBezTo>
                  <a:pt x="5401590" y="5774002"/>
                  <a:pt x="5420077" y="5829059"/>
                  <a:pt x="5398588" y="5893367"/>
                </a:cubicBezTo>
                <a:cubicBezTo>
                  <a:pt x="5382045" y="5933309"/>
                  <a:pt x="5422284" y="5921390"/>
                  <a:pt x="5412427" y="5943796"/>
                </a:cubicBezTo>
                <a:lnTo>
                  <a:pt x="5400101" y="6000335"/>
                </a:lnTo>
                <a:lnTo>
                  <a:pt x="5408124" y="6055832"/>
                </a:lnTo>
                <a:cubicBezTo>
                  <a:pt x="5410319" y="6059068"/>
                  <a:pt x="5377455" y="6104819"/>
                  <a:pt x="5382772" y="6106527"/>
                </a:cubicBezTo>
                <a:lnTo>
                  <a:pt x="5354118" y="6177715"/>
                </a:lnTo>
                <a:cubicBezTo>
                  <a:pt x="5353654" y="6195756"/>
                  <a:pt x="5353188" y="6213795"/>
                  <a:pt x="5352724" y="6231835"/>
                </a:cubicBezTo>
                <a:lnTo>
                  <a:pt x="5314801" y="6378377"/>
                </a:lnTo>
                <a:cubicBezTo>
                  <a:pt x="5286767" y="6424906"/>
                  <a:pt x="5363614" y="6441657"/>
                  <a:pt x="5346289" y="6531204"/>
                </a:cubicBezTo>
                <a:cubicBezTo>
                  <a:pt x="5336370" y="6605939"/>
                  <a:pt x="5310363" y="6768382"/>
                  <a:pt x="5296493" y="6828948"/>
                </a:cubicBezTo>
                <a:cubicBezTo>
                  <a:pt x="5300217" y="6838357"/>
                  <a:pt x="5300699" y="6845216"/>
                  <a:pt x="5299149" y="6850700"/>
                </a:cubicBezTo>
                <a:lnTo>
                  <a:pt x="5293995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5C7603B-56D6-8EC0-143B-D6E831A118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856" y="1317273"/>
            <a:ext cx="2539088" cy="2549145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</a:pPr>
            <a:r>
              <a:rPr lang="en-US" sz="29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Which brand gives the biggest</a:t>
            </a:r>
            <a:br>
              <a:rPr lang="en-US" sz="29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</a:br>
            <a:r>
              <a:rPr lang="en-US" sz="29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discounts on high-priced items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B5AAC39E-8294-44DC-AB9F-2B9F22C397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9512" y="618119"/>
            <a:ext cx="4947277" cy="5615588"/>
          </a:xfrm>
          <a:custGeom>
            <a:avLst/>
            <a:gdLst>
              <a:gd name="connsiteX0" fmla="*/ 0 w 2400300"/>
              <a:gd name="connsiteY0" fmla="*/ 0 h 2400300"/>
              <a:gd name="connsiteX1" fmla="*/ 2400300 w 2400300"/>
              <a:gd name="connsiteY1" fmla="*/ 0 h 2400300"/>
              <a:gd name="connsiteX2" fmla="*/ 2400300 w 2400300"/>
              <a:gd name="connsiteY2" fmla="*/ 2400300 h 2400300"/>
              <a:gd name="connsiteX3" fmla="*/ 0 w 2400300"/>
              <a:gd name="connsiteY3" fmla="*/ 2400300 h 240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0300" h="2400300">
                <a:moveTo>
                  <a:pt x="0" y="0"/>
                </a:moveTo>
                <a:lnTo>
                  <a:pt x="2400300" y="0"/>
                </a:lnTo>
                <a:lnTo>
                  <a:pt x="2400300" y="2400300"/>
                </a:lnTo>
                <a:lnTo>
                  <a:pt x="0" y="24003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0800" dist="12700" dir="3000000" algn="tl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11685A1B-C158-49A6-BF8F-0D48688527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11740" y="294856"/>
            <a:ext cx="1025719" cy="428984"/>
          </a:xfrm>
          <a:custGeom>
            <a:avLst/>
            <a:gdLst>
              <a:gd name="connsiteX0" fmla="*/ 0 w 2142503"/>
              <a:gd name="connsiteY0" fmla="*/ 0 h 571500"/>
              <a:gd name="connsiteX1" fmla="*/ 2142503 w 2142503"/>
              <a:gd name="connsiteY1" fmla="*/ 0 h 571500"/>
              <a:gd name="connsiteX2" fmla="*/ 2142503 w 2142503"/>
              <a:gd name="connsiteY2" fmla="*/ 571500 h 571500"/>
              <a:gd name="connsiteX3" fmla="*/ 0 w 2142503"/>
              <a:gd name="connsiteY3" fmla="*/ 571500 h 571500"/>
              <a:gd name="connsiteX4" fmla="*/ 0 w 2142503"/>
              <a:gd name="connsiteY4" fmla="*/ 0 h 571500"/>
              <a:gd name="connsiteX0" fmla="*/ 0 w 2142503"/>
              <a:gd name="connsiteY0" fmla="*/ 0 h 582145"/>
              <a:gd name="connsiteX1" fmla="*/ 2142503 w 2142503"/>
              <a:gd name="connsiteY1" fmla="*/ 0 h 582145"/>
              <a:gd name="connsiteX2" fmla="*/ 2142503 w 2142503"/>
              <a:gd name="connsiteY2" fmla="*/ 571500 h 582145"/>
              <a:gd name="connsiteX3" fmla="*/ 2050917 w 2142503"/>
              <a:gd name="connsiteY3" fmla="*/ 582088 h 582145"/>
              <a:gd name="connsiteX4" fmla="*/ 0 w 2142503"/>
              <a:gd name="connsiteY4" fmla="*/ 571500 h 582145"/>
              <a:gd name="connsiteX5" fmla="*/ 0 w 2142503"/>
              <a:gd name="connsiteY5" fmla="*/ 0 h 582145"/>
              <a:gd name="connsiteX0" fmla="*/ 0 w 2159832"/>
              <a:gd name="connsiteY0" fmla="*/ 0 h 582145"/>
              <a:gd name="connsiteX1" fmla="*/ 2142503 w 2159832"/>
              <a:gd name="connsiteY1" fmla="*/ 0 h 582145"/>
              <a:gd name="connsiteX2" fmla="*/ 2159829 w 2159832"/>
              <a:gd name="connsiteY2" fmla="*/ 96526 h 582145"/>
              <a:gd name="connsiteX3" fmla="*/ 2142503 w 2159832"/>
              <a:gd name="connsiteY3" fmla="*/ 571500 h 582145"/>
              <a:gd name="connsiteX4" fmla="*/ 2050917 w 2159832"/>
              <a:gd name="connsiteY4" fmla="*/ 582088 h 582145"/>
              <a:gd name="connsiteX5" fmla="*/ 0 w 2159832"/>
              <a:gd name="connsiteY5" fmla="*/ 571500 h 582145"/>
              <a:gd name="connsiteX6" fmla="*/ 0 w 2159832"/>
              <a:gd name="connsiteY6" fmla="*/ 0 h 582145"/>
              <a:gd name="connsiteX0" fmla="*/ 0 w 2159832"/>
              <a:gd name="connsiteY0" fmla="*/ 12386 h 594531"/>
              <a:gd name="connsiteX1" fmla="*/ 67826 w 2159832"/>
              <a:gd name="connsiteY1" fmla="*/ 0 h 594531"/>
              <a:gd name="connsiteX2" fmla="*/ 2142503 w 2159832"/>
              <a:gd name="connsiteY2" fmla="*/ 12386 h 594531"/>
              <a:gd name="connsiteX3" fmla="*/ 2159829 w 2159832"/>
              <a:gd name="connsiteY3" fmla="*/ 108912 h 594531"/>
              <a:gd name="connsiteX4" fmla="*/ 2142503 w 2159832"/>
              <a:gd name="connsiteY4" fmla="*/ 583886 h 594531"/>
              <a:gd name="connsiteX5" fmla="*/ 2050917 w 2159832"/>
              <a:gd name="connsiteY5" fmla="*/ 594474 h 594531"/>
              <a:gd name="connsiteX6" fmla="*/ 0 w 2159832"/>
              <a:gd name="connsiteY6" fmla="*/ 583886 h 594531"/>
              <a:gd name="connsiteX7" fmla="*/ 0 w 2159832"/>
              <a:gd name="connsiteY7" fmla="*/ 12386 h 594531"/>
              <a:gd name="connsiteX0" fmla="*/ 0 w 2168908"/>
              <a:gd name="connsiteY0" fmla="*/ 26000 h 594531"/>
              <a:gd name="connsiteX1" fmla="*/ 76902 w 2168908"/>
              <a:gd name="connsiteY1" fmla="*/ 0 h 594531"/>
              <a:gd name="connsiteX2" fmla="*/ 2151579 w 2168908"/>
              <a:gd name="connsiteY2" fmla="*/ 12386 h 594531"/>
              <a:gd name="connsiteX3" fmla="*/ 2168905 w 2168908"/>
              <a:gd name="connsiteY3" fmla="*/ 108912 h 594531"/>
              <a:gd name="connsiteX4" fmla="*/ 2151579 w 2168908"/>
              <a:gd name="connsiteY4" fmla="*/ 583886 h 594531"/>
              <a:gd name="connsiteX5" fmla="*/ 2059993 w 2168908"/>
              <a:gd name="connsiteY5" fmla="*/ 594474 h 594531"/>
              <a:gd name="connsiteX6" fmla="*/ 9076 w 2168908"/>
              <a:gd name="connsiteY6" fmla="*/ 583886 h 594531"/>
              <a:gd name="connsiteX7" fmla="*/ 0 w 2168908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147197 w 2316105"/>
              <a:gd name="connsiteY0" fmla="*/ 26000 h 594531"/>
              <a:gd name="connsiteX1" fmla="*/ 224099 w 2316105"/>
              <a:gd name="connsiteY1" fmla="*/ 0 h 594531"/>
              <a:gd name="connsiteX2" fmla="*/ 2298776 w 2316105"/>
              <a:gd name="connsiteY2" fmla="*/ 12386 h 594531"/>
              <a:gd name="connsiteX3" fmla="*/ 2316102 w 2316105"/>
              <a:gd name="connsiteY3" fmla="*/ 108912 h 594531"/>
              <a:gd name="connsiteX4" fmla="*/ 2298776 w 2316105"/>
              <a:gd name="connsiteY4" fmla="*/ 583886 h 594531"/>
              <a:gd name="connsiteX5" fmla="*/ 2207190 w 2316105"/>
              <a:gd name="connsiteY5" fmla="*/ 594474 h 594531"/>
              <a:gd name="connsiteX6" fmla="*/ 156273 w 2316105"/>
              <a:gd name="connsiteY6" fmla="*/ 583886 h 594531"/>
              <a:gd name="connsiteX7" fmla="*/ 142416 w 2316105"/>
              <a:gd name="connsiteY7" fmla="*/ 235975 h 594531"/>
              <a:gd name="connsiteX8" fmla="*/ 147197 w 2316105"/>
              <a:gd name="connsiteY8" fmla="*/ 26000 h 594531"/>
              <a:gd name="connsiteX0" fmla="*/ 154684 w 2323592"/>
              <a:gd name="connsiteY0" fmla="*/ 26000 h 594531"/>
              <a:gd name="connsiteX1" fmla="*/ 231586 w 2323592"/>
              <a:gd name="connsiteY1" fmla="*/ 0 h 594531"/>
              <a:gd name="connsiteX2" fmla="*/ 2306263 w 2323592"/>
              <a:gd name="connsiteY2" fmla="*/ 12386 h 594531"/>
              <a:gd name="connsiteX3" fmla="*/ 2323589 w 2323592"/>
              <a:gd name="connsiteY3" fmla="*/ 108912 h 594531"/>
              <a:gd name="connsiteX4" fmla="*/ 2306263 w 2323592"/>
              <a:gd name="connsiteY4" fmla="*/ 583886 h 594531"/>
              <a:gd name="connsiteX5" fmla="*/ 2214677 w 2323592"/>
              <a:gd name="connsiteY5" fmla="*/ 594474 h 594531"/>
              <a:gd name="connsiteX6" fmla="*/ 163760 w 2323592"/>
              <a:gd name="connsiteY6" fmla="*/ 583886 h 594531"/>
              <a:gd name="connsiteX7" fmla="*/ 158979 w 2323592"/>
              <a:gd name="connsiteY7" fmla="*/ 403879 h 594531"/>
              <a:gd name="connsiteX8" fmla="*/ 149903 w 2323592"/>
              <a:gd name="connsiteY8" fmla="*/ 235975 h 594531"/>
              <a:gd name="connsiteX9" fmla="*/ 154684 w 2323592"/>
              <a:gd name="connsiteY9" fmla="*/ 26000 h 594531"/>
              <a:gd name="connsiteX0" fmla="*/ 13665 w 2182573"/>
              <a:gd name="connsiteY0" fmla="*/ 26000 h 594531"/>
              <a:gd name="connsiteX1" fmla="*/ 90567 w 2182573"/>
              <a:gd name="connsiteY1" fmla="*/ 0 h 594531"/>
              <a:gd name="connsiteX2" fmla="*/ 2165244 w 2182573"/>
              <a:gd name="connsiteY2" fmla="*/ 12386 h 594531"/>
              <a:gd name="connsiteX3" fmla="*/ 2182570 w 2182573"/>
              <a:gd name="connsiteY3" fmla="*/ 108912 h 594531"/>
              <a:gd name="connsiteX4" fmla="*/ 2165244 w 2182573"/>
              <a:gd name="connsiteY4" fmla="*/ 583886 h 594531"/>
              <a:gd name="connsiteX5" fmla="*/ 2073658 w 2182573"/>
              <a:gd name="connsiteY5" fmla="*/ 594474 h 594531"/>
              <a:gd name="connsiteX6" fmla="*/ 22741 w 2182573"/>
              <a:gd name="connsiteY6" fmla="*/ 583886 h 594531"/>
              <a:gd name="connsiteX7" fmla="*/ 17960 w 2182573"/>
              <a:gd name="connsiteY7" fmla="*/ 403879 h 594531"/>
              <a:gd name="connsiteX8" fmla="*/ 8884 w 2182573"/>
              <a:gd name="connsiteY8" fmla="*/ 235975 h 594531"/>
              <a:gd name="connsiteX9" fmla="*/ 13665 w 2182573"/>
              <a:gd name="connsiteY9" fmla="*/ 26000 h 594531"/>
              <a:gd name="connsiteX0" fmla="*/ 13665 w 2202120"/>
              <a:gd name="connsiteY0" fmla="*/ 26000 h 594531"/>
              <a:gd name="connsiteX1" fmla="*/ 90567 w 2202120"/>
              <a:gd name="connsiteY1" fmla="*/ 0 h 594531"/>
              <a:gd name="connsiteX2" fmla="*/ 2165244 w 2202120"/>
              <a:gd name="connsiteY2" fmla="*/ 12386 h 594531"/>
              <a:gd name="connsiteX3" fmla="*/ 2182570 w 2202120"/>
              <a:gd name="connsiteY3" fmla="*/ 108912 h 594531"/>
              <a:gd name="connsiteX4" fmla="*/ 2192471 w 2202120"/>
              <a:gd name="connsiteY4" fmla="*/ 583886 h 594531"/>
              <a:gd name="connsiteX5" fmla="*/ 2073658 w 2202120"/>
              <a:gd name="connsiteY5" fmla="*/ 594474 h 594531"/>
              <a:gd name="connsiteX6" fmla="*/ 22741 w 2202120"/>
              <a:gd name="connsiteY6" fmla="*/ 583886 h 594531"/>
              <a:gd name="connsiteX7" fmla="*/ 17960 w 2202120"/>
              <a:gd name="connsiteY7" fmla="*/ 403879 h 594531"/>
              <a:gd name="connsiteX8" fmla="*/ 8884 w 2202120"/>
              <a:gd name="connsiteY8" fmla="*/ 235975 h 594531"/>
              <a:gd name="connsiteX9" fmla="*/ 13665 w 2202120"/>
              <a:gd name="connsiteY9" fmla="*/ 26000 h 594531"/>
              <a:gd name="connsiteX0" fmla="*/ 13665 w 2202036"/>
              <a:gd name="connsiteY0" fmla="*/ 26000 h 594531"/>
              <a:gd name="connsiteX1" fmla="*/ 90567 w 2202036"/>
              <a:gd name="connsiteY1" fmla="*/ 0 h 594531"/>
              <a:gd name="connsiteX2" fmla="*/ 2165244 w 2202036"/>
              <a:gd name="connsiteY2" fmla="*/ 12386 h 594531"/>
              <a:gd name="connsiteX3" fmla="*/ 2182570 w 2202036"/>
              <a:gd name="connsiteY3" fmla="*/ 108912 h 594531"/>
              <a:gd name="connsiteX4" fmla="*/ 2191645 w 2202036"/>
              <a:gd name="connsiteY4" fmla="*/ 422031 h 594531"/>
              <a:gd name="connsiteX5" fmla="*/ 2192471 w 2202036"/>
              <a:gd name="connsiteY5" fmla="*/ 583886 h 594531"/>
              <a:gd name="connsiteX6" fmla="*/ 2073658 w 2202036"/>
              <a:gd name="connsiteY6" fmla="*/ 594474 h 594531"/>
              <a:gd name="connsiteX7" fmla="*/ 22741 w 2202036"/>
              <a:gd name="connsiteY7" fmla="*/ 583886 h 594531"/>
              <a:gd name="connsiteX8" fmla="*/ 17960 w 2202036"/>
              <a:gd name="connsiteY8" fmla="*/ 403879 h 594531"/>
              <a:gd name="connsiteX9" fmla="*/ 8884 w 2202036"/>
              <a:gd name="connsiteY9" fmla="*/ 235975 h 594531"/>
              <a:gd name="connsiteX10" fmla="*/ 13665 w 2202036"/>
              <a:gd name="connsiteY10" fmla="*/ 26000 h 594531"/>
              <a:gd name="connsiteX0" fmla="*/ 142254 w 2330625"/>
              <a:gd name="connsiteY0" fmla="*/ 26000 h 594531"/>
              <a:gd name="connsiteX1" fmla="*/ 219156 w 2330625"/>
              <a:gd name="connsiteY1" fmla="*/ 0 h 594531"/>
              <a:gd name="connsiteX2" fmla="*/ 2293833 w 2330625"/>
              <a:gd name="connsiteY2" fmla="*/ 12386 h 594531"/>
              <a:gd name="connsiteX3" fmla="*/ 2311159 w 2330625"/>
              <a:gd name="connsiteY3" fmla="*/ 108912 h 594531"/>
              <a:gd name="connsiteX4" fmla="*/ 2320234 w 2330625"/>
              <a:gd name="connsiteY4" fmla="*/ 422031 h 594531"/>
              <a:gd name="connsiteX5" fmla="*/ 2321060 w 2330625"/>
              <a:gd name="connsiteY5" fmla="*/ 583886 h 594531"/>
              <a:gd name="connsiteX6" fmla="*/ 2202247 w 2330625"/>
              <a:gd name="connsiteY6" fmla="*/ 594474 h 594531"/>
              <a:gd name="connsiteX7" fmla="*/ 151330 w 2330625"/>
              <a:gd name="connsiteY7" fmla="*/ 583886 h 594531"/>
              <a:gd name="connsiteX8" fmla="*/ 155624 w 2330625"/>
              <a:gd name="connsiteY8" fmla="*/ 512790 h 594531"/>
              <a:gd name="connsiteX9" fmla="*/ 146549 w 2330625"/>
              <a:gd name="connsiteY9" fmla="*/ 403879 h 594531"/>
              <a:gd name="connsiteX10" fmla="*/ 137473 w 2330625"/>
              <a:gd name="connsiteY10" fmla="*/ 235975 h 594531"/>
              <a:gd name="connsiteX11" fmla="*/ 142254 w 2330625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64992 w 2201784"/>
              <a:gd name="connsiteY2" fmla="*/ 12386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01784" h="594531">
                <a:moveTo>
                  <a:pt x="13413" y="26000"/>
                </a:moveTo>
                <a:cubicBezTo>
                  <a:pt x="37534" y="24897"/>
                  <a:pt x="66194" y="1103"/>
                  <a:pt x="90315" y="0"/>
                </a:cubicBezTo>
                <a:lnTo>
                  <a:pt x="2164992" y="12386"/>
                </a:lnTo>
                <a:cubicBezTo>
                  <a:pt x="2164717" y="43049"/>
                  <a:pt x="2182593" y="78249"/>
                  <a:pt x="2182318" y="108912"/>
                </a:cubicBezTo>
                <a:cubicBezTo>
                  <a:pt x="2188231" y="177186"/>
                  <a:pt x="2189743" y="342869"/>
                  <a:pt x="2191393" y="422031"/>
                </a:cubicBezTo>
                <a:cubicBezTo>
                  <a:pt x="2193043" y="501193"/>
                  <a:pt x="2213396" y="555146"/>
                  <a:pt x="2192219" y="583886"/>
                </a:cubicBezTo>
                <a:cubicBezTo>
                  <a:pt x="2172279" y="582877"/>
                  <a:pt x="2093346" y="595483"/>
                  <a:pt x="2073406" y="594474"/>
                </a:cubicBezTo>
                <a:lnTo>
                  <a:pt x="22489" y="583886"/>
                </a:lnTo>
                <a:cubicBezTo>
                  <a:pt x="5849" y="592962"/>
                  <a:pt x="27580" y="542791"/>
                  <a:pt x="26783" y="512790"/>
                </a:cubicBezTo>
                <a:cubicBezTo>
                  <a:pt x="25986" y="482789"/>
                  <a:pt x="18464" y="450015"/>
                  <a:pt x="17708" y="403879"/>
                </a:cubicBezTo>
                <a:cubicBezTo>
                  <a:pt x="16952" y="357743"/>
                  <a:pt x="-14855" y="308787"/>
                  <a:pt x="8632" y="235975"/>
                </a:cubicBezTo>
                <a:cubicBezTo>
                  <a:pt x="7119" y="142994"/>
                  <a:pt x="-201" y="65329"/>
                  <a:pt x="13413" y="26000"/>
                </a:cubicBezTo>
                <a:close/>
              </a:path>
            </a:pathLst>
          </a:custGeom>
          <a:solidFill>
            <a:srgbClr val="D9D4D0">
              <a:alpha val="50000"/>
            </a:srgbClr>
          </a:solidFill>
          <a:ln>
            <a:noFill/>
          </a:ln>
          <a:effectLst>
            <a:softEdge rad="63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034B92C-5FE7-EBCA-F4E4-A1AF964692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52862" y="2106449"/>
            <a:ext cx="4679831" cy="2632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1091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25B686-AD26-1E8E-7099-057E32A10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Which brand’s discounted products are also highly rated?</a:t>
            </a:r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A3C8573-AF83-AE4D-C7BE-3BDD6B80FA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0614" y="1600200"/>
            <a:ext cx="6923386" cy="4525963"/>
          </a:xfrm>
        </p:spPr>
      </p:pic>
    </p:spTree>
    <p:extLst>
      <p:ext uri="{BB962C8B-B14F-4D97-AF65-F5344CB8AC3E}">
        <p14:creationId xmlns:p14="http://schemas.microsoft.com/office/powerpoint/2010/main" val="19790089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id="{114ED94A-C85D-4CD3-4205-438D21CE6B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412" y="-1"/>
            <a:ext cx="3909949" cy="6883030"/>
            <a:chOff x="-19217" y="-1"/>
            <a:chExt cx="5213267" cy="688303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E642BDB2-BF67-1D53-1C70-0B41D709E4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06" y="0"/>
              <a:ext cx="5204956" cy="6883029"/>
            </a:xfrm>
            <a:prstGeom prst="rect">
              <a:avLst/>
            </a:prstGeom>
            <a:gradFill>
              <a:gsLst>
                <a:gs pos="7000">
                  <a:schemeClr val="accent2"/>
                </a:gs>
                <a:gs pos="100000">
                  <a:schemeClr val="accent5"/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58E0D8CE-5DBF-B664-EB48-C29BF8AB48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-19217" y="1731909"/>
              <a:ext cx="5204963" cy="5144400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75000"/>
                  </a:schemeClr>
                </a:gs>
                <a:gs pos="60000">
                  <a:schemeClr val="accent5">
                    <a:lumMod val="60000"/>
                    <a:lumOff val="40000"/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FD140CE-7DE2-C88F-5EAE-F45EB69E6A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10" y="6723"/>
              <a:ext cx="3834567" cy="6876300"/>
            </a:xfrm>
            <a:prstGeom prst="rect">
              <a:avLst/>
            </a:prstGeom>
            <a:gradFill flip="none" rotWithShape="1">
              <a:gsLst>
                <a:gs pos="3000">
                  <a:schemeClr val="accent2">
                    <a:lumMod val="60000"/>
                    <a:lumOff val="40000"/>
                    <a:alpha val="78000"/>
                  </a:schemeClr>
                </a:gs>
                <a:gs pos="42000">
                  <a:schemeClr val="accent2">
                    <a:alpha val="0"/>
                  </a:schemeClr>
                </a:gs>
              </a:gsLst>
              <a:lin ang="3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557E87E3-413F-10EF-63D8-6016E986C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-844601" y="833689"/>
              <a:ext cx="6872341" cy="5204961"/>
            </a:xfrm>
            <a:prstGeom prst="rect">
              <a:avLst/>
            </a:prstGeom>
            <a:gradFill>
              <a:gsLst>
                <a:gs pos="0">
                  <a:schemeClr val="accent5">
                    <a:alpha val="86000"/>
                  </a:schemeClr>
                </a:gs>
                <a:gs pos="57000">
                  <a:schemeClr val="accent2">
                    <a:alpha val="0"/>
                  </a:schemeClr>
                </a:gs>
              </a:gsLst>
              <a:lin ang="13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6613" y="739835"/>
            <a:ext cx="2776935" cy="161620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2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Introduction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5BF9438-21FD-D3B5-175A-38B4DC1ECBF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66613" y="2459116"/>
            <a:ext cx="2776934" cy="3524823"/>
          </a:xfrm>
        </p:spPr>
        <p:txBody>
          <a:bodyPr vert="horz" lIns="91440" tIns="45720" rIns="91440" bIns="45720" rtlCol="0">
            <a:normAutofit/>
          </a:bodyPr>
          <a:lstStyle/>
          <a:p>
            <a:pPr marL="285750" indent="-228600" defTabSz="914400">
              <a:lnSpc>
                <a:spcPct val="90000"/>
              </a:lnSpc>
              <a:buFont typeface="Arial" panose="020B0604020202020204" pitchFamily="34" charset="0"/>
              <a:buChar char="•"/>
              <a:defRPr sz="1800">
                <a:solidFill>
                  <a:srgbClr val="003366"/>
                </a:solidFill>
              </a:defRPr>
            </a:pPr>
            <a:r>
              <a:rPr lang="en-US" sz="1700">
                <a:solidFill>
                  <a:srgbClr val="FFFFFF"/>
                </a:solidFill>
              </a:rPr>
              <a:t>Nykaa is one of India's leading e-commerce platforms for beauty and healthcare products</a:t>
            </a:r>
          </a:p>
          <a:p>
            <a:pPr marL="285750" indent="-228600" defTabSz="914400">
              <a:lnSpc>
                <a:spcPct val="90000"/>
              </a:lnSpc>
              <a:buFont typeface="Arial" panose="020B0604020202020204" pitchFamily="34" charset="0"/>
              <a:buChar char="•"/>
              <a:defRPr sz="1800">
                <a:solidFill>
                  <a:srgbClr val="003366"/>
                </a:solidFill>
              </a:defRPr>
            </a:pPr>
            <a:r>
              <a:rPr lang="en-US" sz="1700">
                <a:solidFill>
                  <a:srgbClr val="FFFFFF"/>
                </a:solidFill>
              </a:rPr>
              <a:t>This project focuses on analyzing healthcare product listings on Nykaa to uncover pricing trends, discounts, ratings, and customer preferences.</a:t>
            </a:r>
          </a:p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700">
              <a:solidFill>
                <a:srgbClr val="FFFFFF"/>
              </a:solidFill>
            </a:endParaRPr>
          </a:p>
        </p:txBody>
      </p:sp>
      <p:pic>
        <p:nvPicPr>
          <p:cNvPr id="15" name="Content Placeholder 14" descr="A person standing next to a computer&#10;&#10;AI-generated content may be incorrect.">
            <a:extLst>
              <a:ext uri="{FF2B5EF4-FFF2-40B4-BE49-F238E27FC236}">
                <a16:creationId xmlns:a16="http://schemas.microsoft.com/office/drawing/2014/main" id="{2DF0A304-9FF2-E372-E64F-49257061613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503978" y="1169807"/>
            <a:ext cx="4055251" cy="451838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2" name="Rectangle 1031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7" name="Picture 3" descr="4+ Thousand Key Insights Royalty-Free Images, Stock Photos &amp; Pictures |  Shutterstock">
            <a:extLst>
              <a:ext uri="{FF2B5EF4-FFF2-40B4-BE49-F238E27FC236}">
                <a16:creationId xmlns:a16="http://schemas.microsoft.com/office/drawing/2014/main" id="{1545E63F-161C-5E65-3C0B-A23E0E301B4B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8" r="35325" b="1"/>
          <a:stretch>
            <a:fillRect/>
          </a:stretch>
        </p:blipFill>
        <p:spPr bwMode="auto">
          <a:xfrm>
            <a:off x="20" y="10"/>
            <a:ext cx="725221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4" name="Rectangle 1033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843764" y="0"/>
            <a:ext cx="530023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8707" y="365125"/>
            <a:ext cx="2866642" cy="189991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3500"/>
              <a:t>Key Insights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818765E-C90E-D641-FE7B-3C90EE45B7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648707" y="2434201"/>
            <a:ext cx="2866642" cy="3742762"/>
          </a:xfrm>
        </p:spPr>
        <p:txBody>
          <a:bodyPr vert="horz" lIns="91440" tIns="45720" rIns="91440" bIns="45720" rtlCol="0">
            <a:normAutofit/>
          </a:bodyPr>
          <a:lstStyle/>
          <a:p>
            <a:pPr marL="285750" indent="-228600" defTabSz="914400">
              <a:lnSpc>
                <a:spcPct val="90000"/>
              </a:lnSpc>
              <a:buFont typeface="Arial" panose="020B0604020202020204" pitchFamily="34" charset="0"/>
              <a:buChar char="•"/>
              <a:defRPr sz="1800">
                <a:solidFill>
                  <a:srgbClr val="003366"/>
                </a:solidFill>
              </a:defRPr>
            </a:pPr>
            <a:r>
              <a:rPr lang="en-US" sz="1700"/>
              <a:t>Majority of products are priced under ₹5000</a:t>
            </a:r>
          </a:p>
          <a:p>
            <a:pPr marL="285750" indent="-228600" defTabSz="914400">
              <a:lnSpc>
                <a:spcPct val="90000"/>
              </a:lnSpc>
              <a:buFont typeface="Arial" panose="020B0604020202020204" pitchFamily="34" charset="0"/>
              <a:buChar char="•"/>
              <a:defRPr sz="1800">
                <a:solidFill>
                  <a:srgbClr val="003366"/>
                </a:solidFill>
              </a:defRPr>
            </a:pPr>
            <a:r>
              <a:rPr lang="en-US" sz="1700"/>
              <a:t>Discounts mostly fall between 10% and 30%</a:t>
            </a:r>
          </a:p>
          <a:p>
            <a:pPr marL="285750" indent="-228600" defTabSz="914400">
              <a:lnSpc>
                <a:spcPct val="90000"/>
              </a:lnSpc>
              <a:buFont typeface="Arial" panose="020B0604020202020204" pitchFamily="34" charset="0"/>
              <a:buChar char="•"/>
              <a:defRPr sz="1800">
                <a:solidFill>
                  <a:srgbClr val="003366"/>
                </a:solidFill>
              </a:defRPr>
            </a:pPr>
            <a:r>
              <a:rPr lang="en-US" sz="1700"/>
              <a:t>Highly rated products tend to receive consistent discounts</a:t>
            </a:r>
          </a:p>
          <a:p>
            <a:pPr marL="285750" indent="-228600" defTabSz="914400">
              <a:lnSpc>
                <a:spcPct val="90000"/>
              </a:lnSpc>
              <a:buFont typeface="Arial" panose="020B0604020202020204" pitchFamily="34" charset="0"/>
              <a:buChar char="•"/>
              <a:defRPr sz="1800">
                <a:solidFill>
                  <a:srgbClr val="003366"/>
                </a:solidFill>
              </a:defRPr>
            </a:pPr>
            <a:r>
              <a:rPr lang="en-US" sz="1700"/>
              <a:t> Brands like  NAKPRO and MuscleBLaze dominate</a:t>
            </a:r>
          </a:p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7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Challenges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A6AA04-0893-CE18-7FF8-76EF09EACA3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  <a:defRPr sz="1800">
                <a:solidFill>
                  <a:srgbClr val="003366"/>
                </a:solidFill>
              </a:defRPr>
            </a:pPr>
            <a:r>
              <a:rPr lang="en-IN" sz="2000"/>
              <a:t>Handling dynamic content using Selenium</a:t>
            </a:r>
          </a:p>
          <a:p>
            <a:pPr marL="457200" indent="-457200">
              <a:buFont typeface="Arial" panose="020B0604020202020204" pitchFamily="34" charset="0"/>
              <a:buChar char="•"/>
              <a:defRPr sz="1800">
                <a:solidFill>
                  <a:srgbClr val="003366"/>
                </a:solidFill>
              </a:defRPr>
            </a:pPr>
            <a:r>
              <a:rPr lang="en-IN" sz="2000"/>
              <a:t>Missing or hidden elements</a:t>
            </a:r>
          </a:p>
          <a:p>
            <a:pPr marL="457200" indent="-457200">
              <a:buFont typeface="Arial" panose="020B0604020202020204" pitchFamily="34" charset="0"/>
              <a:buChar char="•"/>
              <a:defRPr sz="1800">
                <a:solidFill>
                  <a:srgbClr val="003366"/>
                </a:solidFill>
              </a:defRPr>
            </a:pPr>
            <a:r>
              <a:rPr lang="en-IN" sz="2000"/>
              <a:t>Duplicates from infinite scroll</a:t>
            </a:r>
          </a:p>
          <a:p>
            <a:pPr marL="457200" indent="-457200">
              <a:buFont typeface="Arial" panose="020B0604020202020204" pitchFamily="34" charset="0"/>
              <a:buChar char="•"/>
              <a:defRPr sz="1800">
                <a:solidFill>
                  <a:srgbClr val="003366"/>
                </a:solidFill>
              </a:defRPr>
            </a:pPr>
            <a:r>
              <a:rPr lang="en-IN" sz="2000"/>
              <a:t>Parsing inconsistent discount formats</a:t>
            </a:r>
          </a:p>
          <a:p>
            <a:endParaRPr lang="en-IN"/>
          </a:p>
        </p:txBody>
      </p:sp>
      <p:pic>
        <p:nvPicPr>
          <p:cNvPr id="6146" name="Picture 2" descr="Five Partnership Challenges - ONE Solution! — JS Daw &amp; Associates ::  Partner with purpose">
            <a:extLst>
              <a:ext uri="{FF2B5EF4-FFF2-40B4-BE49-F238E27FC236}">
                <a16:creationId xmlns:a16="http://schemas.microsoft.com/office/drawing/2014/main" id="{B014574D-0083-760C-8936-74AE20F12DBA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7954" y="1475305"/>
            <a:ext cx="4038600" cy="2681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32713" y="741391"/>
            <a:ext cx="2582636" cy="161620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2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Conclusion</a:t>
            </a:r>
          </a:p>
        </p:txBody>
      </p:sp>
      <p:pic>
        <p:nvPicPr>
          <p:cNvPr id="7170" name="Picture 2" descr="12,300+ Conclusion Clipart Stock Illustrations, Royalty-Free Vector  Graphics &amp; Clip Art - iStock">
            <a:extLst>
              <a:ext uri="{FF2B5EF4-FFF2-40B4-BE49-F238E27FC236}">
                <a16:creationId xmlns:a16="http://schemas.microsoft.com/office/drawing/2014/main" id="{09B619AB-6AFC-47EA-E79D-A72C1B86ED1C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0335" y="1652301"/>
            <a:ext cx="4837162" cy="3482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EC1054-C6AE-576E-DF78-39624B3730D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932713" y="2533476"/>
            <a:ext cx="2582636" cy="344783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28600" defTabSz="914400">
              <a:lnSpc>
                <a:spcPct val="90000"/>
              </a:lnSpc>
              <a:buFont typeface="Arial" panose="020B0604020202020204" pitchFamily="34" charset="0"/>
              <a:buChar char="•"/>
              <a:defRPr sz="1800">
                <a:solidFill>
                  <a:srgbClr val="003366"/>
                </a:solidFill>
              </a:defRPr>
            </a:pPr>
            <a:r>
              <a:rPr lang="en-US" sz="1700"/>
              <a:t>Analyzed 1000+ Nykaa healthcare products</a:t>
            </a:r>
          </a:p>
          <a:p>
            <a:pPr marL="285750" indent="-228600" defTabSz="914400">
              <a:lnSpc>
                <a:spcPct val="90000"/>
              </a:lnSpc>
              <a:buFont typeface="Arial" panose="020B0604020202020204" pitchFamily="34" charset="0"/>
              <a:buChar char="•"/>
              <a:defRPr sz="1800">
                <a:solidFill>
                  <a:srgbClr val="003366"/>
                </a:solidFill>
              </a:defRPr>
            </a:pPr>
            <a:r>
              <a:rPr lang="en-US" sz="1700"/>
              <a:t>Visualized key metrics like price, discount, and rating</a:t>
            </a:r>
          </a:p>
          <a:p>
            <a:pPr marL="285750" indent="-228600" defTabSz="914400">
              <a:lnSpc>
                <a:spcPct val="90000"/>
              </a:lnSpc>
              <a:buFont typeface="Arial" panose="020B0604020202020204" pitchFamily="34" charset="0"/>
              <a:buChar char="•"/>
              <a:defRPr sz="1800">
                <a:solidFill>
                  <a:srgbClr val="003366"/>
                </a:solidFill>
              </a:defRPr>
            </a:pPr>
            <a:r>
              <a:rPr lang="en-US" sz="1700"/>
              <a:t>Identified market trends from consumer-facing data</a:t>
            </a:r>
          </a:p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700"/>
          </a:p>
        </p:txBody>
      </p:sp>
      <p:grpSp>
        <p:nvGrpSpPr>
          <p:cNvPr id="7175" name="Group 7174">
            <a:extLst>
              <a:ext uri="{FF2B5EF4-FFF2-40B4-BE49-F238E27FC236}">
                <a16:creationId xmlns:a16="http://schemas.microsoft.com/office/drawing/2014/main" id="{31C49F18-8757-4E87-5C2E-9D6D7B82BA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768" y="6737718"/>
            <a:ext cx="9155399" cy="123363"/>
            <a:chOff x="-5025" y="6737718"/>
            <a:chExt cx="12207200" cy="123363"/>
          </a:xfrm>
        </p:grpSpPr>
        <p:sp>
          <p:nvSpPr>
            <p:cNvPr id="7176" name="Rectangle 7175">
              <a:extLst>
                <a:ext uri="{FF2B5EF4-FFF2-40B4-BE49-F238E27FC236}">
                  <a16:creationId xmlns:a16="http://schemas.microsoft.com/office/drawing/2014/main" id="{25C84D91-E5BF-B919-ACEF-4A25262CEE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77" name="Rectangle 7176">
              <a:extLst>
                <a:ext uri="{FF2B5EF4-FFF2-40B4-BE49-F238E27FC236}">
                  <a16:creationId xmlns:a16="http://schemas.microsoft.com/office/drawing/2014/main" id="{DD889E38-27CA-E23F-B646-8D7B4BB17D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199" name="Rectangle 8198">
            <a:extLst>
              <a:ext uri="{FF2B5EF4-FFF2-40B4-BE49-F238E27FC236}">
                <a16:creationId xmlns:a16="http://schemas.microsoft.com/office/drawing/2014/main" id="{0D7B6173-1D58-48E2-83CF-37350F315F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01" name="Rectangle 8200">
            <a:extLst>
              <a:ext uri="{FF2B5EF4-FFF2-40B4-BE49-F238E27FC236}">
                <a16:creationId xmlns:a16="http://schemas.microsoft.com/office/drawing/2014/main" id="{BE149CDF-5DAC-4860-A285-9492CF2090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203" name="Picture 8202">
            <a:extLst>
              <a:ext uri="{FF2B5EF4-FFF2-40B4-BE49-F238E27FC236}">
                <a16:creationId xmlns:a16="http://schemas.microsoft.com/office/drawing/2014/main" id="{B0DAC8FB-A162-44E3-A606-C855A03A5B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714" cy="6862380"/>
          </a:xfrm>
          <a:prstGeom prst="rect">
            <a:avLst/>
          </a:prstGeom>
        </p:spPr>
      </p:pic>
      <p:sp>
        <p:nvSpPr>
          <p:cNvPr id="8205" name="Rectangle 8204">
            <a:extLst>
              <a:ext uri="{FF2B5EF4-FFF2-40B4-BE49-F238E27FC236}">
                <a16:creationId xmlns:a16="http://schemas.microsoft.com/office/drawing/2014/main" id="{21BDEC81-16A7-4451-B893-C15000083B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07" name="Rectangle 8206">
            <a:extLst>
              <a:ext uri="{FF2B5EF4-FFF2-40B4-BE49-F238E27FC236}">
                <a16:creationId xmlns:a16="http://schemas.microsoft.com/office/drawing/2014/main" id="{26A515A1-4D80-430E-BE0A-71A290516A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3906" y="729175"/>
            <a:ext cx="8324514" cy="5399650"/>
          </a:xfrm>
          <a:prstGeom prst="rect">
            <a:avLst/>
          </a:prstGeom>
          <a:solidFill>
            <a:schemeClr val="bg1"/>
          </a:solidFill>
          <a:ln w="349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F558696-FE4C-B2B4-927E-AB791EDCB3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974" y="905011"/>
            <a:ext cx="2722166" cy="188913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4200"/>
              <a:t>Future Work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CDF7A59-411C-1E9C-E83C-083156BD14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93974" y="2965592"/>
            <a:ext cx="2722166" cy="2987397"/>
          </a:xfrm>
        </p:spPr>
        <p:txBody>
          <a:bodyPr vert="horz" lIns="91440" tIns="45720" rIns="91440" bIns="45720" rtlCol="0">
            <a:normAutofit/>
          </a:bodyPr>
          <a:lstStyle/>
          <a:p>
            <a:pPr marL="457200" indent="-228600" defTabSz="914400">
              <a:lnSpc>
                <a:spcPct val="90000"/>
              </a:lnSpc>
              <a:buFont typeface="Arial" panose="020B0604020202020204" pitchFamily="34" charset="0"/>
              <a:buChar char="•"/>
              <a:defRPr sz="1800">
                <a:solidFill>
                  <a:srgbClr val="003366"/>
                </a:solidFill>
              </a:defRPr>
            </a:pPr>
            <a:r>
              <a:rPr lang="en-US" sz="1600"/>
              <a:t>Use NLP to analyze review sentiments</a:t>
            </a:r>
          </a:p>
          <a:p>
            <a:pPr marL="457200" indent="-228600" defTabSz="914400">
              <a:lnSpc>
                <a:spcPct val="90000"/>
              </a:lnSpc>
              <a:buFont typeface="Arial" panose="020B0604020202020204" pitchFamily="34" charset="0"/>
              <a:buChar char="•"/>
              <a:defRPr sz="1800">
                <a:solidFill>
                  <a:srgbClr val="003366"/>
                </a:solidFill>
              </a:defRPr>
            </a:pPr>
            <a:r>
              <a:rPr lang="en-US" sz="1600"/>
              <a:t>Predict product ratings using ML</a:t>
            </a:r>
          </a:p>
          <a:p>
            <a:pPr marL="457200" indent="-228600" defTabSz="914400">
              <a:lnSpc>
                <a:spcPct val="90000"/>
              </a:lnSpc>
              <a:buFont typeface="Arial" panose="020B0604020202020204" pitchFamily="34" charset="0"/>
              <a:buChar char="•"/>
              <a:defRPr sz="1800">
                <a:solidFill>
                  <a:srgbClr val="003366"/>
                </a:solidFill>
              </a:defRPr>
            </a:pPr>
            <a:r>
              <a:rPr lang="en-US" sz="1600"/>
              <a:t>Expand to skincare and beauty categories</a:t>
            </a:r>
          </a:p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600"/>
          </a:p>
        </p:txBody>
      </p:sp>
      <p:pic>
        <p:nvPicPr>
          <p:cNvPr id="8194" name="Picture 2" descr="Future work in research paper example">
            <a:extLst>
              <a:ext uri="{FF2B5EF4-FFF2-40B4-BE49-F238E27FC236}">
                <a16:creationId xmlns:a16="http://schemas.microsoft.com/office/drawing/2014/main" id="{B2EA350C-A989-9111-75E5-CFCA9C6C6B98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96" r="27192" b="-1"/>
          <a:stretch>
            <a:fillRect/>
          </a:stretch>
        </p:blipFill>
        <p:spPr bwMode="auto">
          <a:xfrm>
            <a:off x="4019363" y="895610"/>
            <a:ext cx="4580374" cy="5058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5556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   </a:t>
            </a:r>
            <a:endParaRPr/>
          </a:p>
        </p:txBody>
      </p:sp>
      <p:pic>
        <p:nvPicPr>
          <p:cNvPr id="9218" name="Picture 2" descr="Question Mark Icon Presentation Template">
            <a:extLst>
              <a:ext uri="{FF2B5EF4-FFF2-40B4-BE49-F238E27FC236}">
                <a16:creationId xmlns:a16="http://schemas.microsoft.com/office/drawing/2014/main" id="{0FCE2568-52A9-9B5E-C28C-31711E5016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417638"/>
            <a:ext cx="8229600" cy="312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7519" y="741391"/>
            <a:ext cx="2591866" cy="161620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2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Objective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10BF652-9D13-F27F-60EE-5D4274525C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57519" y="2533476"/>
            <a:ext cx="2591866" cy="344783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28600" defTabSz="914400">
              <a:lnSpc>
                <a:spcPct val="90000"/>
              </a:lnSpc>
              <a:buFont typeface="Arial" panose="020B0604020202020204" pitchFamily="34" charset="0"/>
              <a:buChar char="•"/>
              <a:defRPr sz="1800">
                <a:solidFill>
                  <a:srgbClr val="003366"/>
                </a:solidFill>
              </a:defRPr>
            </a:pPr>
            <a:r>
              <a:rPr lang="en-US" sz="1700"/>
              <a:t>Extract and analyze healthcare product data from Nykaa.</a:t>
            </a:r>
          </a:p>
          <a:p>
            <a:pPr marL="285750" indent="-228600" defTabSz="914400">
              <a:lnSpc>
                <a:spcPct val="90000"/>
              </a:lnSpc>
              <a:buFont typeface="Arial" panose="020B0604020202020204" pitchFamily="34" charset="0"/>
              <a:buChar char="•"/>
              <a:defRPr sz="1800">
                <a:solidFill>
                  <a:srgbClr val="003366"/>
                </a:solidFill>
              </a:defRPr>
            </a:pPr>
            <a:r>
              <a:rPr lang="en-US" sz="1700"/>
              <a:t>Visualize pricing, discounts, and rating distributions.</a:t>
            </a:r>
          </a:p>
          <a:p>
            <a:pPr marL="285750" indent="-228600" defTabSz="914400">
              <a:lnSpc>
                <a:spcPct val="90000"/>
              </a:lnSpc>
              <a:buFont typeface="Arial" panose="020B0604020202020204" pitchFamily="34" charset="0"/>
              <a:buChar char="•"/>
              <a:defRPr sz="1800">
                <a:solidFill>
                  <a:srgbClr val="003366"/>
                </a:solidFill>
              </a:defRPr>
            </a:pPr>
            <a:r>
              <a:rPr lang="en-US" sz="1700"/>
              <a:t>Derive business insights from customer ratings and discount strategies.</a:t>
            </a:r>
          </a:p>
          <a:p>
            <a:pPr marL="285750" indent="-228600" defTabSz="914400">
              <a:lnSpc>
                <a:spcPct val="90000"/>
              </a:lnSpc>
              <a:buFont typeface="Arial" panose="020B0604020202020204" pitchFamily="34" charset="0"/>
              <a:buChar char="•"/>
              <a:defRPr sz="1800">
                <a:solidFill>
                  <a:srgbClr val="003366"/>
                </a:solidFill>
              </a:defRPr>
            </a:pPr>
            <a:r>
              <a:rPr lang="en-US" sz="1700"/>
              <a:t>Identify relationships between price, discount, and customer satisfaction.</a:t>
            </a:r>
          </a:p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700"/>
          </a:p>
        </p:txBody>
      </p:sp>
      <p:pic>
        <p:nvPicPr>
          <p:cNvPr id="9" name="Content Placeholder 8" descr="A graph of sales and discount&#10;&#10;AI-generated content may be incorrect.">
            <a:extLst>
              <a:ext uri="{FF2B5EF4-FFF2-40B4-BE49-F238E27FC236}">
                <a16:creationId xmlns:a16="http://schemas.microsoft.com/office/drawing/2014/main" id="{D45466BC-2135-0E64-D529-2AE2E2DC7D3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740754" y="1834322"/>
            <a:ext cx="4792009" cy="3198665"/>
          </a:xfrm>
          <a:prstGeom prst="rect">
            <a:avLst/>
          </a:prstGeom>
        </p:spPr>
      </p:pic>
      <p:grpSp>
        <p:nvGrpSpPr>
          <p:cNvPr id="107" name="Group 106">
            <a:extLst>
              <a:ext uri="{FF2B5EF4-FFF2-40B4-BE49-F238E27FC236}">
                <a16:creationId xmlns:a16="http://schemas.microsoft.com/office/drawing/2014/main" id="{6258F736-B256-8039-9DC6-F4E49A5C5A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9051478" y="0"/>
            <a:ext cx="92522" cy="6858000"/>
            <a:chOff x="12068638" y="0"/>
            <a:chExt cx="123362" cy="6858000"/>
          </a:xfrm>
        </p:grpSpPr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10B4520A-996E-330C-99DA-69CA4D89E9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EC8FA945-E356-695F-18D6-CAD4EF34FE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3527553"/>
              <a:ext cx="123362" cy="3330447"/>
            </a:xfrm>
            <a:prstGeom prst="rect">
              <a:avLst/>
            </a:prstGeom>
            <a:gradFill>
              <a:gsLst>
                <a:gs pos="1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68" name="Rectangle 2067">
            <a:extLst>
              <a:ext uri="{FF2B5EF4-FFF2-40B4-BE49-F238E27FC236}">
                <a16:creationId xmlns:a16="http://schemas.microsoft.com/office/drawing/2014/main" id="{327D73B4-9F5C-4A64-A179-51B9500CB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2773" y="467271"/>
            <a:ext cx="2907268" cy="205252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4900"/>
              <a:t>Data Collection</a:t>
            </a:r>
          </a:p>
        </p:txBody>
      </p:sp>
      <p:sp>
        <p:nvSpPr>
          <p:cNvPr id="2070" name="Freeform: Shape 2069">
            <a:extLst>
              <a:ext uri="{FF2B5EF4-FFF2-40B4-BE49-F238E27FC236}">
                <a16:creationId xmlns:a16="http://schemas.microsoft.com/office/drawing/2014/main" id="{5841E0DD-1BA7-47EA-92C1-DFCD469D04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6847" y="0"/>
            <a:ext cx="3146756" cy="2553552"/>
          </a:xfrm>
          <a:custGeom>
            <a:avLst/>
            <a:gdLst>
              <a:gd name="connsiteX0" fmla="*/ 51087 w 4195674"/>
              <a:gd name="connsiteY0" fmla="*/ 0 h 2553552"/>
              <a:gd name="connsiteX1" fmla="*/ 4144587 w 4195674"/>
              <a:gd name="connsiteY1" fmla="*/ 0 h 2553552"/>
              <a:gd name="connsiteX2" fmla="*/ 4153054 w 4195674"/>
              <a:gd name="connsiteY2" fmla="*/ 32928 h 2553552"/>
              <a:gd name="connsiteX3" fmla="*/ 4195674 w 4195674"/>
              <a:gd name="connsiteY3" fmla="*/ 455715 h 2553552"/>
              <a:gd name="connsiteX4" fmla="*/ 2097837 w 4195674"/>
              <a:gd name="connsiteY4" fmla="*/ 2553552 h 2553552"/>
              <a:gd name="connsiteX5" fmla="*/ 0 w 4195674"/>
              <a:gd name="connsiteY5" fmla="*/ 455715 h 2553552"/>
              <a:gd name="connsiteX6" fmla="*/ 42621 w 4195674"/>
              <a:gd name="connsiteY6" fmla="*/ 32928 h 2553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95674" h="2553552">
                <a:moveTo>
                  <a:pt x="51087" y="0"/>
                </a:moveTo>
                <a:lnTo>
                  <a:pt x="4144587" y="0"/>
                </a:lnTo>
                <a:lnTo>
                  <a:pt x="4153054" y="32928"/>
                </a:lnTo>
                <a:cubicBezTo>
                  <a:pt x="4180999" y="169492"/>
                  <a:pt x="4195674" y="310890"/>
                  <a:pt x="4195674" y="455715"/>
                </a:cubicBezTo>
                <a:cubicBezTo>
                  <a:pt x="4195674" y="1614318"/>
                  <a:pt x="3256440" y="2553552"/>
                  <a:pt x="2097837" y="2553552"/>
                </a:cubicBezTo>
                <a:cubicBezTo>
                  <a:pt x="939234" y="2553552"/>
                  <a:pt x="0" y="1614318"/>
                  <a:pt x="0" y="455715"/>
                </a:cubicBezTo>
                <a:cubicBezTo>
                  <a:pt x="0" y="310890"/>
                  <a:pt x="14676" y="169492"/>
                  <a:pt x="42621" y="32928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 descr="A blue and green circle with a white globe in it&#10;&#10;AI-generated content may be incorrect.">
            <a:extLst>
              <a:ext uri="{FF2B5EF4-FFF2-40B4-BE49-F238E27FC236}">
                <a16:creationId xmlns:a16="http://schemas.microsoft.com/office/drawing/2014/main" id="{C0515415-5DAC-0FDE-2A7B-9D79534B4E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140" y="378455"/>
            <a:ext cx="1451579" cy="1451579"/>
          </a:xfrm>
          <a:prstGeom prst="rect">
            <a:avLst/>
          </a:prstGeom>
        </p:spPr>
      </p:pic>
      <p:sp>
        <p:nvSpPr>
          <p:cNvPr id="2067" name="Graphic 11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92861" y="987117"/>
            <a:ext cx="128636" cy="171515"/>
          </a:xfrm>
          <a:custGeom>
            <a:avLst/>
            <a:gdLst>
              <a:gd name="connsiteX0" fmla="*/ 159874 w 171515"/>
              <a:gd name="connsiteY0" fmla="*/ 74116 h 171515"/>
              <a:gd name="connsiteX1" fmla="*/ 97399 w 171515"/>
              <a:gd name="connsiteY1" fmla="*/ 74116 h 171515"/>
              <a:gd name="connsiteX2" fmla="*/ 97399 w 171515"/>
              <a:gd name="connsiteY2" fmla="*/ 11641 h 171515"/>
              <a:gd name="connsiteX3" fmla="*/ 85758 w 171515"/>
              <a:gd name="connsiteY3" fmla="*/ 0 h 171515"/>
              <a:gd name="connsiteX4" fmla="*/ 74116 w 171515"/>
              <a:gd name="connsiteY4" fmla="*/ 11641 h 171515"/>
              <a:gd name="connsiteX5" fmla="*/ 74116 w 171515"/>
              <a:gd name="connsiteY5" fmla="*/ 74116 h 171515"/>
              <a:gd name="connsiteX6" fmla="*/ 11641 w 171515"/>
              <a:gd name="connsiteY6" fmla="*/ 74116 h 171515"/>
              <a:gd name="connsiteX7" fmla="*/ 0 w 171515"/>
              <a:gd name="connsiteY7" fmla="*/ 85758 h 171515"/>
              <a:gd name="connsiteX8" fmla="*/ 11641 w 171515"/>
              <a:gd name="connsiteY8" fmla="*/ 97399 h 171515"/>
              <a:gd name="connsiteX9" fmla="*/ 74116 w 171515"/>
              <a:gd name="connsiteY9" fmla="*/ 97399 h 171515"/>
              <a:gd name="connsiteX10" fmla="*/ 74116 w 171515"/>
              <a:gd name="connsiteY10" fmla="*/ 159874 h 171515"/>
              <a:gd name="connsiteX11" fmla="*/ 85758 w 171515"/>
              <a:gd name="connsiteY11" fmla="*/ 171515 h 171515"/>
              <a:gd name="connsiteX12" fmla="*/ 97399 w 171515"/>
              <a:gd name="connsiteY12" fmla="*/ 159874 h 171515"/>
              <a:gd name="connsiteX13" fmla="*/ 97399 w 171515"/>
              <a:gd name="connsiteY13" fmla="*/ 97399 h 171515"/>
              <a:gd name="connsiteX14" fmla="*/ 159874 w 171515"/>
              <a:gd name="connsiteY14" fmla="*/ 97399 h 171515"/>
              <a:gd name="connsiteX15" fmla="*/ 171515 w 171515"/>
              <a:gd name="connsiteY15" fmla="*/ 85758 h 171515"/>
              <a:gd name="connsiteX16" fmla="*/ 159874 w 171515"/>
              <a:gd name="connsiteY16" fmla="*/ 74116 h 171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71515" h="171515">
                <a:moveTo>
                  <a:pt x="159874" y="74116"/>
                </a:moveTo>
                <a:lnTo>
                  <a:pt x="97399" y="74116"/>
                </a:lnTo>
                <a:lnTo>
                  <a:pt x="97399" y="11641"/>
                </a:lnTo>
                <a:cubicBezTo>
                  <a:pt x="97399" y="5212"/>
                  <a:pt x="92187" y="0"/>
                  <a:pt x="85758" y="0"/>
                </a:cubicBezTo>
                <a:cubicBezTo>
                  <a:pt x="79328" y="0"/>
                  <a:pt x="74116" y="5212"/>
                  <a:pt x="74116" y="11641"/>
                </a:cubicBezTo>
                <a:lnTo>
                  <a:pt x="74116" y="74116"/>
                </a:lnTo>
                <a:lnTo>
                  <a:pt x="11641" y="74116"/>
                </a:lnTo>
                <a:cubicBezTo>
                  <a:pt x="5212" y="74116"/>
                  <a:pt x="0" y="79328"/>
                  <a:pt x="0" y="85758"/>
                </a:cubicBezTo>
                <a:cubicBezTo>
                  <a:pt x="0" y="92187"/>
                  <a:pt x="5212" y="97399"/>
                  <a:pt x="11641" y="97399"/>
                </a:cubicBezTo>
                <a:lnTo>
                  <a:pt x="74116" y="97399"/>
                </a:lnTo>
                <a:lnTo>
                  <a:pt x="74116" y="159874"/>
                </a:lnTo>
                <a:cubicBezTo>
                  <a:pt x="74116" y="166303"/>
                  <a:pt x="79328" y="171515"/>
                  <a:pt x="85758" y="171515"/>
                </a:cubicBezTo>
                <a:cubicBezTo>
                  <a:pt x="92187" y="171515"/>
                  <a:pt x="97399" y="166303"/>
                  <a:pt x="97399" y="159874"/>
                </a:cubicBezTo>
                <a:lnTo>
                  <a:pt x="97399" y="97399"/>
                </a:lnTo>
                <a:lnTo>
                  <a:pt x="159874" y="97399"/>
                </a:lnTo>
                <a:cubicBezTo>
                  <a:pt x="166303" y="97399"/>
                  <a:pt x="171515" y="92187"/>
                  <a:pt x="171515" y="85758"/>
                </a:cubicBezTo>
                <a:cubicBezTo>
                  <a:pt x="171515" y="79328"/>
                  <a:pt x="166303" y="74116"/>
                  <a:pt x="159874" y="74116"/>
                </a:cubicBezTo>
                <a:close/>
              </a:path>
            </a:pathLst>
          </a:custGeom>
          <a:solidFill>
            <a:schemeClr val="accent1"/>
          </a:solidFill>
          <a:ln w="77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69" name="Freeform: Shape 2068">
            <a:extLst>
              <a:ext uri="{FF2B5EF4-FFF2-40B4-BE49-F238E27FC236}">
                <a16:creationId xmlns:a16="http://schemas.microsoft.com/office/drawing/2014/main" id="{8D3BEFDA-0C8B-4C24-AF49-B7E58C98DB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756811"/>
            <a:ext cx="3380451" cy="4101189"/>
          </a:xfrm>
          <a:custGeom>
            <a:avLst/>
            <a:gdLst>
              <a:gd name="connsiteX0" fmla="*/ 1188901 w 4507268"/>
              <a:gd name="connsiteY0" fmla="*/ 0 h 4101189"/>
              <a:gd name="connsiteX1" fmla="*/ 4507268 w 4507268"/>
              <a:gd name="connsiteY1" fmla="*/ 3318367 h 4101189"/>
              <a:gd name="connsiteX2" fmla="*/ 4439851 w 4507268"/>
              <a:gd name="connsiteY2" fmla="*/ 3987135 h 4101189"/>
              <a:gd name="connsiteX3" fmla="*/ 4410525 w 4507268"/>
              <a:gd name="connsiteY3" fmla="*/ 4101189 h 4101189"/>
              <a:gd name="connsiteX4" fmla="*/ 0 w 4507268"/>
              <a:gd name="connsiteY4" fmla="*/ 4101189 h 4101189"/>
              <a:gd name="connsiteX5" fmla="*/ 0 w 4507268"/>
              <a:gd name="connsiteY5" fmla="*/ 221283 h 4101189"/>
              <a:gd name="connsiteX6" fmla="*/ 47936 w 4507268"/>
              <a:gd name="connsiteY6" fmla="*/ 201358 h 4101189"/>
              <a:gd name="connsiteX7" fmla="*/ 1188901 w 4507268"/>
              <a:gd name="connsiteY7" fmla="*/ 0 h 41011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07268" h="4101189">
                <a:moveTo>
                  <a:pt x="1188901" y="0"/>
                </a:moveTo>
                <a:cubicBezTo>
                  <a:pt x="3021585" y="0"/>
                  <a:pt x="4507268" y="1485684"/>
                  <a:pt x="4507268" y="3318367"/>
                </a:cubicBezTo>
                <a:cubicBezTo>
                  <a:pt x="4507268" y="3547453"/>
                  <a:pt x="4484055" y="3771117"/>
                  <a:pt x="4439851" y="3987135"/>
                </a:cubicBezTo>
                <a:lnTo>
                  <a:pt x="4410525" y="4101189"/>
                </a:lnTo>
                <a:lnTo>
                  <a:pt x="0" y="4101189"/>
                </a:lnTo>
                <a:lnTo>
                  <a:pt x="0" y="221283"/>
                </a:lnTo>
                <a:lnTo>
                  <a:pt x="47936" y="201358"/>
                </a:lnTo>
                <a:cubicBezTo>
                  <a:pt x="403707" y="71093"/>
                  <a:pt x="788002" y="0"/>
                  <a:pt x="1188901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71" name="Oval 2070">
            <a:extLst>
              <a:ext uri="{FF2B5EF4-FFF2-40B4-BE49-F238E27FC236}">
                <a16:creationId xmlns:a16="http://schemas.microsoft.com/office/drawing/2014/main" id="{7400EEA6-B330-4DBC-A821-469627E962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80092" y="1601385"/>
            <a:ext cx="2066123" cy="2754831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73" name="Graphic 12">
            <a:extLst>
              <a:ext uri="{FF2B5EF4-FFF2-40B4-BE49-F238E27FC236}">
                <a16:creationId xmlns:a16="http://schemas.microsoft.com/office/drawing/2014/main" id="{1453BF6C-B012-48B7-B4E8-6D7AC7C27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72958" y="4908805"/>
            <a:ext cx="118159" cy="157545"/>
          </a:xfrm>
          <a:custGeom>
            <a:avLst/>
            <a:gdLst>
              <a:gd name="connsiteX0" fmla="*/ 78773 w 157545"/>
              <a:gd name="connsiteY0" fmla="*/ 23283 h 157545"/>
              <a:gd name="connsiteX1" fmla="*/ 134262 w 157545"/>
              <a:gd name="connsiteY1" fmla="*/ 78773 h 157545"/>
              <a:gd name="connsiteX2" fmla="*/ 78773 w 157545"/>
              <a:gd name="connsiteY2" fmla="*/ 134262 h 157545"/>
              <a:gd name="connsiteX3" fmla="*/ 23283 w 157545"/>
              <a:gd name="connsiteY3" fmla="*/ 78773 h 157545"/>
              <a:gd name="connsiteX4" fmla="*/ 78773 w 157545"/>
              <a:gd name="connsiteY4" fmla="*/ 23283 h 157545"/>
              <a:gd name="connsiteX5" fmla="*/ 78773 w 157545"/>
              <a:gd name="connsiteY5" fmla="*/ 0 h 157545"/>
              <a:gd name="connsiteX6" fmla="*/ 0 w 157545"/>
              <a:gd name="connsiteY6" fmla="*/ 78773 h 157545"/>
              <a:gd name="connsiteX7" fmla="*/ 78773 w 157545"/>
              <a:gd name="connsiteY7" fmla="*/ 157545 h 157545"/>
              <a:gd name="connsiteX8" fmla="*/ 157545 w 157545"/>
              <a:gd name="connsiteY8" fmla="*/ 78773 h 157545"/>
              <a:gd name="connsiteX9" fmla="*/ 78773 w 157545"/>
              <a:gd name="connsiteY9" fmla="*/ 0 h 157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7545" h="157545">
                <a:moveTo>
                  <a:pt x="78773" y="23283"/>
                </a:moveTo>
                <a:cubicBezTo>
                  <a:pt x="109419" y="23283"/>
                  <a:pt x="134262" y="48126"/>
                  <a:pt x="134262" y="78773"/>
                </a:cubicBezTo>
                <a:cubicBezTo>
                  <a:pt x="134262" y="109419"/>
                  <a:pt x="109419" y="134262"/>
                  <a:pt x="78773" y="134262"/>
                </a:cubicBezTo>
                <a:cubicBezTo>
                  <a:pt x="48126" y="134262"/>
                  <a:pt x="23283" y="109419"/>
                  <a:pt x="23283" y="78773"/>
                </a:cubicBezTo>
                <a:cubicBezTo>
                  <a:pt x="23312" y="48139"/>
                  <a:pt x="48139" y="23312"/>
                  <a:pt x="78773" y="23283"/>
                </a:cubicBezTo>
                <a:moveTo>
                  <a:pt x="78773" y="0"/>
                </a:moveTo>
                <a:cubicBezTo>
                  <a:pt x="35268" y="0"/>
                  <a:pt x="0" y="35268"/>
                  <a:pt x="0" y="78773"/>
                </a:cubicBezTo>
                <a:cubicBezTo>
                  <a:pt x="0" y="122277"/>
                  <a:pt x="35268" y="157545"/>
                  <a:pt x="78773" y="157545"/>
                </a:cubicBezTo>
                <a:cubicBezTo>
                  <a:pt x="122277" y="157545"/>
                  <a:pt x="157545" y="122277"/>
                  <a:pt x="157545" y="78773"/>
                </a:cubicBezTo>
                <a:cubicBezTo>
                  <a:pt x="157545" y="35268"/>
                  <a:pt x="122277" y="0"/>
                  <a:pt x="78773" y="0"/>
                </a:cubicBezTo>
                <a:close/>
              </a:path>
            </a:pathLst>
          </a:custGeom>
          <a:solidFill>
            <a:schemeClr val="accent1"/>
          </a:solidFill>
          <a:ln w="75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75" name="Graphic 10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0613" y="5775084"/>
            <a:ext cx="84319" cy="112426"/>
          </a:xfrm>
          <a:custGeom>
            <a:avLst/>
            <a:gdLst>
              <a:gd name="connsiteX0" fmla="*/ 112426 w 112426"/>
              <a:gd name="connsiteY0" fmla="*/ 56213 h 112426"/>
              <a:gd name="connsiteX1" fmla="*/ 56213 w 112426"/>
              <a:gd name="connsiteY1" fmla="*/ 112426 h 112426"/>
              <a:gd name="connsiteX2" fmla="*/ 0 w 112426"/>
              <a:gd name="connsiteY2" fmla="*/ 56213 h 112426"/>
              <a:gd name="connsiteX3" fmla="*/ 56213 w 112426"/>
              <a:gd name="connsiteY3" fmla="*/ 0 h 112426"/>
              <a:gd name="connsiteX4" fmla="*/ 112426 w 112426"/>
              <a:gd name="connsiteY4" fmla="*/ 56213 h 112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426" h="112426">
                <a:moveTo>
                  <a:pt x="112426" y="56213"/>
                </a:moveTo>
                <a:cubicBezTo>
                  <a:pt x="112426" y="87259"/>
                  <a:pt x="87259" y="112426"/>
                  <a:pt x="56213" y="112426"/>
                </a:cubicBezTo>
                <a:cubicBezTo>
                  <a:pt x="25167" y="112426"/>
                  <a:pt x="0" y="87259"/>
                  <a:pt x="0" y="56213"/>
                </a:cubicBezTo>
                <a:cubicBezTo>
                  <a:pt x="0" y="25167"/>
                  <a:pt x="25167" y="0"/>
                  <a:pt x="56213" y="0"/>
                </a:cubicBezTo>
                <a:cubicBezTo>
                  <a:pt x="87259" y="0"/>
                  <a:pt x="112426" y="25167"/>
                  <a:pt x="112426" y="56213"/>
                </a:cubicBezTo>
                <a:close/>
              </a:path>
            </a:pathLst>
          </a:custGeom>
          <a:solidFill>
            <a:schemeClr val="accent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232773" y="2990818"/>
            <a:ext cx="2907268" cy="291387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1800">
                <a:solidFill>
                  <a:srgbClr val="003366"/>
                </a:solidFill>
              </a:defRPr>
            </a:pPr>
            <a:r>
              <a:rPr lang="en-US" sz="1700"/>
              <a:t> Website: </a:t>
            </a:r>
            <a:r>
              <a:rPr lang="en-US" sz="1700">
                <a:hlinkClick r:id="rId3"/>
              </a:rPr>
              <a:t>www.nykaa.com</a:t>
            </a:r>
            <a:endParaRPr lang="en-US" sz="1700"/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1800">
                <a:solidFill>
                  <a:srgbClr val="003366"/>
                </a:solidFill>
              </a:defRPr>
            </a:pPr>
            <a:r>
              <a:rPr lang="en-US" sz="1700"/>
              <a:t> Category: Healthcare Products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1800">
                <a:solidFill>
                  <a:srgbClr val="003366"/>
                </a:solidFill>
              </a:defRPr>
            </a:pPr>
            <a:r>
              <a:rPr lang="en-US" sz="1700"/>
              <a:t>  Tools Used: Selenium, BeautifulSoup</a:t>
            </a:r>
          </a:p>
          <a:p>
            <a:pPr marL="45720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1800">
                <a:solidFill>
                  <a:srgbClr val="003366"/>
                </a:solidFill>
              </a:defRPr>
            </a:pPr>
            <a:r>
              <a:rPr lang="en-US" sz="1700"/>
              <a:t>Total Products Scraped: ~1000</a:t>
            </a:r>
          </a:p>
          <a:p>
            <a:pPr marL="45720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1800">
                <a:solidFill>
                  <a:srgbClr val="003366"/>
                </a:solidFill>
              </a:defRPr>
            </a:pPr>
            <a:r>
              <a:rPr lang="en-US" sz="1700"/>
              <a:t>Pagination Handled: Yes</a:t>
            </a:r>
          </a:p>
          <a:p>
            <a:pPr marL="45720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1800">
                <a:solidFill>
                  <a:srgbClr val="003366"/>
                </a:solidFill>
              </a:defRPr>
            </a:pPr>
            <a:r>
              <a:rPr lang="en-US" sz="1700"/>
              <a:t>Data stored in structured format (CSV)</a:t>
            </a:r>
          </a:p>
        </p:txBody>
      </p:sp>
      <p:pic>
        <p:nvPicPr>
          <p:cNvPr id="2058" name="Picture 10" descr="1,073,000+ Tools Icon Stock Illustrations, Royalty-Free ...">
            <a:extLst>
              <a:ext uri="{FF2B5EF4-FFF2-40B4-BE49-F238E27FC236}">
                <a16:creationId xmlns:a16="http://schemas.microsoft.com/office/drawing/2014/main" id="{93570881-B7F5-92A8-4C2F-CC67EBF115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0910" y="4290564"/>
            <a:ext cx="2237979" cy="1623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ategory Icon: Over 31,919 Royalty-Free Licensable Stock Illustrations &amp;  Drawings | Shutterstock">
            <a:extLst>
              <a:ext uri="{FF2B5EF4-FFF2-40B4-BE49-F238E27FC236}">
                <a16:creationId xmlns:a16="http://schemas.microsoft.com/office/drawing/2014/main" id="{011673B9-7BE7-516F-F035-0250F722FF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76474" y="2342121"/>
            <a:ext cx="1273358" cy="1273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77" name="Straight Connector 2076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89621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Features (Columns Extracted)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D9ECCC-74F1-4B00-7B01-1BF05563C2C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/>
              <a:t>- Product Name</a:t>
            </a:r>
            <a:br>
              <a:rPr lang="en-US"/>
            </a:br>
            <a:r>
              <a:rPr lang="en-US"/>
              <a:t>- Brand</a:t>
            </a:r>
            <a:br>
              <a:rPr lang="en-US"/>
            </a:br>
            <a:r>
              <a:rPr lang="en-US"/>
              <a:t>- Original Price</a:t>
            </a:r>
            <a:br>
              <a:rPr lang="en-US"/>
            </a:br>
            <a:r>
              <a:rPr lang="en-US"/>
              <a:t>- Discount (%)</a:t>
            </a:r>
            <a:br>
              <a:rPr lang="en-US"/>
            </a:br>
            <a:r>
              <a:rPr lang="en-US"/>
              <a:t>- Discounted Price</a:t>
            </a:r>
            <a:br>
              <a:rPr lang="en-US"/>
            </a:br>
            <a:r>
              <a:rPr lang="en-US"/>
              <a:t>- Reviews</a:t>
            </a:r>
            <a:br>
              <a:rPr lang="en-US"/>
            </a:br>
            <a:r>
              <a:rPr lang="en-US"/>
              <a:t>- Ratings</a:t>
            </a:r>
          </a:p>
          <a:p>
            <a:endParaRPr lang="en-IN"/>
          </a:p>
        </p:txBody>
      </p:sp>
      <p:pic>
        <p:nvPicPr>
          <p:cNvPr id="3074" name="Picture 2" descr="Frontiers | Natural Products' Extraction and Isolation-Between Conventional  and Modern Techniques">
            <a:extLst>
              <a:ext uri="{FF2B5EF4-FFF2-40B4-BE49-F238E27FC236}">
                <a16:creationId xmlns:a16="http://schemas.microsoft.com/office/drawing/2014/main" id="{B5D26A5A-EA6D-4247-F5E4-E470B4DD3018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1600201"/>
            <a:ext cx="4648200" cy="3026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11" name="Rectangle 4110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06" name="Picture 10" descr="7 Essential Data Cleaning Best Practices">
            <a:extLst>
              <a:ext uri="{FF2B5EF4-FFF2-40B4-BE49-F238E27FC236}">
                <a16:creationId xmlns:a16="http://schemas.microsoft.com/office/drawing/2014/main" id="{464AF90D-836F-A30D-2AB5-3F82EA3636D2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13" r="-1" b="-1"/>
          <a:stretch>
            <a:fillRect/>
          </a:stretch>
        </p:blipFill>
        <p:spPr bwMode="auto">
          <a:xfrm>
            <a:off x="1891767" y="10"/>
            <a:ext cx="7252231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13" name="Rectangle 4112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542696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2866641" cy="189991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3500"/>
              <a:t>Data Cleaning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3649D0-A02F-90F2-4783-C8222548D4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2434201"/>
            <a:ext cx="2866641" cy="3742762"/>
          </a:xfrm>
        </p:spPr>
        <p:txBody>
          <a:bodyPr vert="horz" lIns="91440" tIns="45720" rIns="91440" bIns="45720" rtlCol="0">
            <a:normAutofit/>
          </a:bodyPr>
          <a:lstStyle/>
          <a:p>
            <a:pPr marL="457200" indent="-228600" defTabSz="914400">
              <a:lnSpc>
                <a:spcPct val="90000"/>
              </a:lnSpc>
              <a:buFont typeface="Arial" panose="020B0604020202020204" pitchFamily="34" charset="0"/>
              <a:buChar char="•"/>
              <a:defRPr sz="1800">
                <a:solidFill>
                  <a:srgbClr val="003366"/>
                </a:solidFill>
              </a:defRPr>
            </a:pPr>
            <a:r>
              <a:rPr lang="en-US" sz="1700"/>
              <a:t> Removed duplicates and irrelevant entries</a:t>
            </a:r>
          </a:p>
          <a:p>
            <a:pPr marL="457200" indent="-228600" defTabSz="914400">
              <a:lnSpc>
                <a:spcPct val="90000"/>
              </a:lnSpc>
              <a:buFont typeface="Arial" panose="020B0604020202020204" pitchFamily="34" charset="0"/>
              <a:buChar char="•"/>
              <a:defRPr sz="1800">
                <a:solidFill>
                  <a:srgbClr val="003366"/>
                </a:solidFill>
              </a:defRPr>
            </a:pPr>
            <a:r>
              <a:rPr lang="en-US" sz="1700"/>
              <a:t> Converted data types (e.g., price to numeric)</a:t>
            </a:r>
          </a:p>
          <a:p>
            <a:pPr marL="457200" indent="-228600" defTabSz="914400">
              <a:lnSpc>
                <a:spcPct val="90000"/>
              </a:lnSpc>
              <a:buFont typeface="Arial" panose="020B0604020202020204" pitchFamily="34" charset="0"/>
              <a:buChar char="•"/>
              <a:defRPr sz="1800">
                <a:solidFill>
                  <a:srgbClr val="003366"/>
                </a:solidFill>
              </a:defRPr>
            </a:pPr>
            <a:r>
              <a:rPr lang="en-US" sz="1700"/>
              <a:t> Handled missing values (e.g., ratings or discounts)</a:t>
            </a:r>
          </a:p>
          <a:p>
            <a:pPr marL="457200" indent="-228600" defTabSz="914400">
              <a:lnSpc>
                <a:spcPct val="90000"/>
              </a:lnSpc>
              <a:buFont typeface="Arial" panose="020B0604020202020204" pitchFamily="34" charset="0"/>
              <a:buChar char="•"/>
              <a:defRPr sz="1800">
                <a:solidFill>
                  <a:srgbClr val="003366"/>
                </a:solidFill>
              </a:defRPr>
            </a:pPr>
            <a:r>
              <a:rPr lang="en-US" sz="1700"/>
              <a:t> Cleaned and standardized discount formats</a:t>
            </a:r>
          </a:p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7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27" name="Slide Background Fill">
            <a:extLst>
              <a:ext uri="{FF2B5EF4-FFF2-40B4-BE49-F238E27FC236}">
                <a16:creationId xmlns:a16="http://schemas.microsoft.com/office/drawing/2014/main" id="{03AF1C04-3FEF-41BD-BB84-2F263765B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8" y="0"/>
            <a:ext cx="914171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129" name="Group 5128">
            <a:extLst>
              <a:ext uri="{FF2B5EF4-FFF2-40B4-BE49-F238E27FC236}">
                <a16:creationId xmlns:a16="http://schemas.microsoft.com/office/drawing/2014/main" id="{E56E71F1-5A87-4A96-B42F-2DFA1B766B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136" y="0"/>
            <a:ext cx="9141711" cy="6858000"/>
            <a:chOff x="-2848" y="0"/>
            <a:chExt cx="12188949" cy="6858000"/>
          </a:xfrm>
        </p:grpSpPr>
        <p:sp>
          <p:nvSpPr>
            <p:cNvPr id="5130" name="Color Cover">
              <a:extLst>
                <a:ext uri="{FF2B5EF4-FFF2-40B4-BE49-F238E27FC236}">
                  <a16:creationId xmlns:a16="http://schemas.microsoft.com/office/drawing/2014/main" id="{CF5215DD-02E8-49F2-8F73-D509B6A02B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848" y="0"/>
              <a:ext cx="12188949" cy="6858000"/>
            </a:xfrm>
            <a:prstGeom prst="rect">
              <a:avLst/>
            </a:prstGeom>
            <a:solidFill>
              <a:schemeClr val="accent5">
                <a:alpha val="4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31" name="Color Cover">
              <a:extLst>
                <a:ext uri="{FF2B5EF4-FFF2-40B4-BE49-F238E27FC236}">
                  <a16:creationId xmlns:a16="http://schemas.microsoft.com/office/drawing/2014/main" id="{8E743EB7-3A15-4D51-A603-1F3C290AA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848" y="0"/>
              <a:ext cx="12188949" cy="6858000"/>
            </a:xfrm>
            <a:prstGeom prst="rect">
              <a:avLst/>
            </a:prstGeom>
            <a:solidFill>
              <a:schemeClr val="accent6">
                <a:alpha val="1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133" name="Group 5132">
            <a:extLst>
              <a:ext uri="{FF2B5EF4-FFF2-40B4-BE49-F238E27FC236}">
                <a16:creationId xmlns:a16="http://schemas.microsoft.com/office/drawing/2014/main" id="{C733FE3C-12C4-4FA2-A795-87D2F6776A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88459" y="598259"/>
            <a:ext cx="8167081" cy="5680742"/>
            <a:chOff x="651279" y="598259"/>
            <a:chExt cx="10889442" cy="5680742"/>
          </a:xfrm>
        </p:grpSpPr>
        <p:sp>
          <p:nvSpPr>
            <p:cNvPr id="5134" name="Color">
              <a:extLst>
                <a:ext uri="{FF2B5EF4-FFF2-40B4-BE49-F238E27FC236}">
                  <a16:creationId xmlns:a16="http://schemas.microsoft.com/office/drawing/2014/main" id="{66F1E4BF-D491-4254-81A6-5119D1672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35" name="Color">
              <a:extLst>
                <a:ext uri="{FF2B5EF4-FFF2-40B4-BE49-F238E27FC236}">
                  <a16:creationId xmlns:a16="http://schemas.microsoft.com/office/drawing/2014/main" id="{98C6C0CF-E3BD-4627-9DDF-246EAF2D4C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122" name="Picture 2" descr="3 Powerful Python Libraries to ...">
            <a:extLst>
              <a:ext uri="{FF2B5EF4-FFF2-40B4-BE49-F238E27FC236}">
                <a16:creationId xmlns:a16="http://schemas.microsoft.com/office/drawing/2014/main" id="{217AD2F3-ECD5-30C2-220C-7413277604C4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068" r="15837" b="-1"/>
          <a:stretch>
            <a:fillRect/>
          </a:stretch>
        </p:blipFill>
        <p:spPr bwMode="auto">
          <a:xfrm>
            <a:off x="5312107" y="841663"/>
            <a:ext cx="3124613" cy="5185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137" name="Group 5136">
            <a:extLst>
              <a:ext uri="{FF2B5EF4-FFF2-40B4-BE49-F238E27FC236}">
                <a16:creationId xmlns:a16="http://schemas.microsoft.com/office/drawing/2014/main" id="{0C2B5F12-8A82-4A59-9400-3164CBF47F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136" y="0"/>
            <a:ext cx="9141717" cy="6858000"/>
            <a:chOff x="0" y="0"/>
            <a:chExt cx="12188952" cy="6858000"/>
          </a:xfrm>
        </p:grpSpPr>
        <p:sp>
          <p:nvSpPr>
            <p:cNvPr id="5138" name="Freeform: Shape 5137">
              <a:extLst>
                <a:ext uri="{FF2B5EF4-FFF2-40B4-BE49-F238E27FC236}">
                  <a16:creationId xmlns:a16="http://schemas.microsoft.com/office/drawing/2014/main" id="{574BC7CB-EC69-421D-B286-57CAFE86DC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39" name="Freeform: Shape 5138">
              <a:extLst>
                <a:ext uri="{FF2B5EF4-FFF2-40B4-BE49-F238E27FC236}">
                  <a16:creationId xmlns:a16="http://schemas.microsoft.com/office/drawing/2014/main" id="{82D86EA2-D090-4E0C-B153-3ECE913115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40" name="Freeform: Shape 5139">
              <a:extLst>
                <a:ext uri="{FF2B5EF4-FFF2-40B4-BE49-F238E27FC236}">
                  <a16:creationId xmlns:a16="http://schemas.microsoft.com/office/drawing/2014/main" id="{4AC29764-D054-4F76-9FE5-49811EDB65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41" name="Freeform: Shape 5140">
              <a:extLst>
                <a:ext uri="{FF2B5EF4-FFF2-40B4-BE49-F238E27FC236}">
                  <a16:creationId xmlns:a16="http://schemas.microsoft.com/office/drawing/2014/main" id="{4D9BB18B-7B57-4D1E-B87E-D2A7214F7C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42" name="Freeform: Shape 5141">
              <a:extLst>
                <a:ext uri="{FF2B5EF4-FFF2-40B4-BE49-F238E27FC236}">
                  <a16:creationId xmlns:a16="http://schemas.microsoft.com/office/drawing/2014/main" id="{C0A98EF1-1185-4EFF-A3C0-25DEBE8CD9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43" name="Freeform: Shape 5142">
              <a:extLst>
                <a:ext uri="{FF2B5EF4-FFF2-40B4-BE49-F238E27FC236}">
                  <a16:creationId xmlns:a16="http://schemas.microsoft.com/office/drawing/2014/main" id="{ACDA8723-DE3F-48D0-8822-0269EE207A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44" name="Freeform: Shape 5143">
              <a:extLst>
                <a:ext uri="{FF2B5EF4-FFF2-40B4-BE49-F238E27FC236}">
                  <a16:creationId xmlns:a16="http://schemas.microsoft.com/office/drawing/2014/main" id="{22B072E5-03AC-4D0A-A767-43EFB55BED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1238" y="819015"/>
            <a:ext cx="4366152" cy="235336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4200">
                <a:solidFill>
                  <a:schemeClr val="bg1"/>
                </a:solidFill>
              </a:rPr>
              <a:t>Tools &amp; Libraries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6C0AD9-4FF6-B42E-309A-7DB4D02B00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1238" y="3442089"/>
            <a:ext cx="4366152" cy="2596896"/>
          </a:xfrm>
        </p:spPr>
        <p:txBody>
          <a:bodyPr vert="horz" lIns="91440" tIns="45720" rIns="91440" bIns="45720" rtlCol="0" anchor="t">
            <a:normAutofit/>
          </a:bodyPr>
          <a:lstStyle/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bg1"/>
                </a:solidFill>
              </a:rPr>
              <a:t>- Python</a:t>
            </a:r>
            <a:br>
              <a:rPr lang="en-US" sz="1600">
                <a:solidFill>
                  <a:schemeClr val="bg1"/>
                </a:solidFill>
              </a:rPr>
            </a:br>
            <a:r>
              <a:rPr lang="en-US" sz="1600">
                <a:solidFill>
                  <a:schemeClr val="bg1"/>
                </a:solidFill>
              </a:rPr>
              <a:t>- Selenium &amp; BeautifulSoup (Web Scraping)</a:t>
            </a:r>
            <a:br>
              <a:rPr lang="en-US" sz="1600">
                <a:solidFill>
                  <a:schemeClr val="bg1"/>
                </a:solidFill>
              </a:rPr>
            </a:br>
            <a:r>
              <a:rPr lang="en-US" sz="1600">
                <a:solidFill>
                  <a:schemeClr val="bg1"/>
                </a:solidFill>
              </a:rPr>
              <a:t>- Pandas &amp; NumPy (Data Cleaning)</a:t>
            </a:r>
            <a:br>
              <a:rPr lang="en-US" sz="1600">
                <a:solidFill>
                  <a:schemeClr val="bg1"/>
                </a:solidFill>
              </a:rPr>
            </a:br>
            <a:r>
              <a:rPr lang="en-US" sz="1600">
                <a:solidFill>
                  <a:schemeClr val="bg1"/>
                </a:solidFill>
              </a:rPr>
              <a:t>- Matplotlib &amp; Seaborn (Visualization)</a:t>
            </a:r>
            <a:br>
              <a:rPr lang="en-US" sz="1600">
                <a:solidFill>
                  <a:schemeClr val="bg1"/>
                </a:solidFill>
              </a:rPr>
            </a:br>
            <a:r>
              <a:rPr lang="en-US" sz="1600">
                <a:solidFill>
                  <a:schemeClr val="bg1"/>
                </a:solidFill>
              </a:rPr>
              <a:t>- Jupyter Notebook (EDA Execution)</a:t>
            </a:r>
          </a:p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60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22632" y="1922631"/>
            <a:ext cx="6875818" cy="3030558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663321" y="3165298"/>
            <a:ext cx="4355594" cy="302895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742858" y="2085760"/>
            <a:ext cx="6857572" cy="268605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1161554" y="1712395"/>
            <a:ext cx="4808302" cy="3066500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030" y="2767106"/>
            <a:ext cx="2160621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35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Outliers in Original Prices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E4AC0F-3337-5C23-7F2C-666139B2B6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6821" y="1288372"/>
            <a:ext cx="5419311" cy="428125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" y="0"/>
            <a:ext cx="9143999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642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2" y="-1"/>
            <a:ext cx="9144001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4784" y="248038"/>
            <a:ext cx="529779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35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Percentage Discount Across Products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A43E36-0B9A-AFA0-DF2F-FA6CCFD232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4065" y="1966293"/>
            <a:ext cx="6475868" cy="445216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(4:3)</PresentationFormat>
  <Slides>24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5" baseType="lpstr">
      <vt:lpstr>Office Theme</vt:lpstr>
      <vt:lpstr>Nykaa Healthcare Products Analysis</vt:lpstr>
      <vt:lpstr>Introduction</vt:lpstr>
      <vt:lpstr>Objective</vt:lpstr>
      <vt:lpstr>Data Collection</vt:lpstr>
      <vt:lpstr>Features (Columns Extracted)</vt:lpstr>
      <vt:lpstr>Data Cleaning</vt:lpstr>
      <vt:lpstr>Tools &amp; Libraries</vt:lpstr>
      <vt:lpstr> Outliers in Original Prices</vt:lpstr>
      <vt:lpstr> Percentage Discount Across Products</vt:lpstr>
      <vt:lpstr> Proportion of Products by Discount % Ranges</vt:lpstr>
      <vt:lpstr> Discount Across Rating Ranges</vt:lpstr>
      <vt:lpstr>Distribution of Original Prices</vt:lpstr>
      <vt:lpstr>Distribution of Discounted Prices</vt:lpstr>
      <vt:lpstr> Product Count by Original Price Range</vt:lpstr>
      <vt:lpstr>What propotion of Nykaa healthcare products fall into each discounted price range</vt:lpstr>
      <vt:lpstr> Original vs Discounted Price Relationship</vt:lpstr>
      <vt:lpstr>Are higher-priced products given bigger discounts?</vt:lpstr>
      <vt:lpstr>Which brand gives the biggest discounts on high-priced items</vt:lpstr>
      <vt:lpstr>Which brand’s discounted products are also highly rated?</vt:lpstr>
      <vt:lpstr>Key Insights</vt:lpstr>
      <vt:lpstr>Challenges</vt:lpstr>
      <vt:lpstr>Conclusion</vt:lpstr>
      <vt:lpstr>Future Work</vt:lpstr>
      <vt:lpstr>   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revision>4</cp:revision>
  <dcterms:created xsi:type="dcterms:W3CDTF">2013-01-27T09:14:16Z</dcterms:created>
  <dcterms:modified xsi:type="dcterms:W3CDTF">2025-07-13T20:51:26Z</dcterms:modified>
  <cp:category/>
</cp:coreProperties>
</file>